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Roboto"/>
      <p:regular r:id="rId64"/>
      <p:bold r:id="rId65"/>
      <p:italic r:id="rId66"/>
      <p:boldItalic r:id="rId67"/>
    </p:embeddedFont>
    <p:embeddedFont>
      <p:font typeface="Nunito"/>
      <p:regular r:id="rId68"/>
      <p:bold r:id="rId69"/>
      <p:italic r:id="rId70"/>
      <p:boldItalic r:id="rId71"/>
    </p:embeddedFont>
    <p:embeddedFont>
      <p:font typeface="Montserrat"/>
      <p:regular r:id="rId72"/>
      <p:bold r:id="rId73"/>
      <p:italic r:id="rId74"/>
      <p:boldItalic r:id="rId75"/>
    </p:embeddedFont>
    <p:embeddedFont>
      <p:font typeface="Google Sans"/>
      <p:regular r:id="rId76"/>
      <p:bold r:id="rId77"/>
      <p:italic r:id="rId78"/>
      <p:boldItalic r:id="rId79"/>
    </p:embeddedFont>
    <p:embeddedFont>
      <p:font typeface="Helvetica Neue"/>
      <p:regular r:id="rId80"/>
      <p:bold r:id="rId81"/>
      <p:italic r:id="rId82"/>
      <p:boldItalic r:id="rId83"/>
    </p:embeddedFont>
    <p:embeddedFont>
      <p:font typeface="Helvetica Neue Light"/>
      <p:regular r:id="rId84"/>
      <p:bold r:id="rId85"/>
      <p:italic r:id="rId86"/>
      <p:boldItalic r:id="rId87"/>
    </p:embeddedFont>
    <p:embeddedFont>
      <p:font typeface="Roboto Mono"/>
      <p:regular r:id="rId88"/>
      <p:bold r:id="rId89"/>
      <p:italic r:id="rId90"/>
      <p:boldItalic r:id="rId91"/>
    </p:embeddedFont>
    <p:embeddedFont>
      <p:font typeface="Open Sans"/>
      <p:regular r:id="rId92"/>
      <p:bold r:id="rId93"/>
      <p:italic r:id="rId94"/>
      <p:boldItalic r:id="rId95"/>
    </p:embeddedFont>
    <p:embeddedFont>
      <p:font typeface="Century Gothic"/>
      <p:regular r:id="rId96"/>
      <p:bold r:id="rId97"/>
      <p:italic r:id="rId98"/>
      <p:boldItalic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9A4838-7D64-4011-BDEB-C12B2FCA8C2C}">
  <a:tblStyle styleId="{499A4838-7D64-4011-BDEB-C12B2FCA8C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OpenSans-boldItalic.fntdata"/><Relationship Id="rId94" Type="http://schemas.openxmlformats.org/officeDocument/2006/relationships/font" Target="fonts/OpenSans-italic.fntdata"/><Relationship Id="rId97" Type="http://schemas.openxmlformats.org/officeDocument/2006/relationships/font" Target="fonts/CenturyGothic-bold.fntdata"/><Relationship Id="rId96" Type="http://schemas.openxmlformats.org/officeDocument/2006/relationships/font" Target="fonts/CenturyGothic-regular.fntdata"/><Relationship Id="rId11" Type="http://schemas.openxmlformats.org/officeDocument/2006/relationships/slide" Target="slides/slide5.xml"/><Relationship Id="rId99" Type="http://schemas.openxmlformats.org/officeDocument/2006/relationships/font" Target="fonts/CenturyGothic-boldItalic.fntdata"/><Relationship Id="rId10" Type="http://schemas.openxmlformats.org/officeDocument/2006/relationships/slide" Target="slides/slide4.xml"/><Relationship Id="rId98" Type="http://schemas.openxmlformats.org/officeDocument/2006/relationships/font" Target="fonts/CenturyGothic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RobotoMono-boldItalic.fntdata"/><Relationship Id="rId90" Type="http://schemas.openxmlformats.org/officeDocument/2006/relationships/font" Target="fonts/RobotoMono-italic.fntdata"/><Relationship Id="rId93" Type="http://schemas.openxmlformats.org/officeDocument/2006/relationships/font" Target="fonts/OpenSans-bold.fntdata"/><Relationship Id="rId92" Type="http://schemas.openxmlformats.org/officeDocument/2006/relationships/font" Target="fonts/OpenSans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HelveticaNeueLight-regular.fntdata"/><Relationship Id="rId83" Type="http://schemas.openxmlformats.org/officeDocument/2006/relationships/font" Target="fonts/HelveticaNeue-boldItalic.fntdata"/><Relationship Id="rId86" Type="http://schemas.openxmlformats.org/officeDocument/2006/relationships/font" Target="fonts/HelveticaNeueLight-italic.fntdata"/><Relationship Id="rId85" Type="http://schemas.openxmlformats.org/officeDocument/2006/relationships/font" Target="fonts/HelveticaNeueLight-bold.fntdata"/><Relationship Id="rId88" Type="http://schemas.openxmlformats.org/officeDocument/2006/relationships/font" Target="fonts/RobotoMono-regular.fntdata"/><Relationship Id="rId87" Type="http://schemas.openxmlformats.org/officeDocument/2006/relationships/font" Target="fonts/HelveticaNeueLight-boldItalic.fntdata"/><Relationship Id="rId89" Type="http://schemas.openxmlformats.org/officeDocument/2006/relationships/font" Target="fonts/RobotoMono-bold.fntdata"/><Relationship Id="rId80" Type="http://schemas.openxmlformats.org/officeDocument/2006/relationships/font" Target="fonts/HelveticaNeue-regular.fntdata"/><Relationship Id="rId82" Type="http://schemas.openxmlformats.org/officeDocument/2006/relationships/font" Target="fonts/HelveticaNeue-italic.fntdata"/><Relationship Id="rId81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Montserrat-bold.fntdata"/><Relationship Id="rId72" Type="http://schemas.openxmlformats.org/officeDocument/2006/relationships/font" Target="fonts/Montserrat-regular.fntdata"/><Relationship Id="rId75" Type="http://schemas.openxmlformats.org/officeDocument/2006/relationships/font" Target="fonts/Montserrat-boldItalic.fntdata"/><Relationship Id="rId74" Type="http://schemas.openxmlformats.org/officeDocument/2006/relationships/font" Target="fonts/Montserrat-italic.fntdata"/><Relationship Id="rId77" Type="http://schemas.openxmlformats.org/officeDocument/2006/relationships/font" Target="fonts/GoogleSans-bold.fntdata"/><Relationship Id="rId76" Type="http://schemas.openxmlformats.org/officeDocument/2006/relationships/font" Target="fonts/GoogleSans-regular.fntdata"/><Relationship Id="rId79" Type="http://schemas.openxmlformats.org/officeDocument/2006/relationships/font" Target="fonts/GoogleSans-boldItalic.fntdata"/><Relationship Id="rId78" Type="http://schemas.openxmlformats.org/officeDocument/2006/relationships/font" Target="fonts/GoogleSans-italic.fntdata"/><Relationship Id="rId71" Type="http://schemas.openxmlformats.org/officeDocument/2006/relationships/font" Target="fonts/Nunito-boldItalic.fntdata"/><Relationship Id="rId70" Type="http://schemas.openxmlformats.org/officeDocument/2006/relationships/font" Target="fonts/Nunito-italic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font" Target="fonts/Roboto-regular.fntdata"/><Relationship Id="rId63" Type="http://schemas.openxmlformats.org/officeDocument/2006/relationships/slide" Target="slides/slide57.xml"/><Relationship Id="rId66" Type="http://schemas.openxmlformats.org/officeDocument/2006/relationships/font" Target="fonts/Roboto-italic.fntdata"/><Relationship Id="rId65" Type="http://schemas.openxmlformats.org/officeDocument/2006/relationships/font" Target="fonts/Roboto-bold.fntdata"/><Relationship Id="rId68" Type="http://schemas.openxmlformats.org/officeDocument/2006/relationships/font" Target="fonts/Nunito-regular.fntdata"/><Relationship Id="rId67" Type="http://schemas.openxmlformats.org/officeDocument/2006/relationships/font" Target="fonts/Roboto-boldItalic.fntdata"/><Relationship Id="rId60" Type="http://schemas.openxmlformats.org/officeDocument/2006/relationships/slide" Target="slides/slide54.xml"/><Relationship Id="rId69" Type="http://schemas.openxmlformats.org/officeDocument/2006/relationships/font" Target="fonts/Nunito-bold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BaGOANsu5wxLpbcXpMc5zYcrfP1x8PbxjHXMpG6qYQ4/edit#slide=id.g60040e5540_0_598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usgs.gov/faqs/what-are-landsat-collection-1-level-1-data-product-file-sizes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87366ff5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87366ff5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9b4bfe48b_2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79b4bfe48b_2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9b4bfe48b_2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9b4bfe48b_2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9b4bfe48b_2_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79b4bfe48b_2_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a0442b06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7a0442b06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79b4bfe48b_2_1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79b4bfe48b_2_1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79b4bfe48b_2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79b4bfe48b_2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82d2c37819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82d2c37819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754910622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754910622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79b4bfe48b_2_1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79b4bfe48b_2_1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79eb5a609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79eb5a609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787366ff5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787366ff5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79b4bfe48b_2_1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79b4bfe48b_2_1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754910622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754910622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7b9531c4b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7b9531c4b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754910622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754910622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79b4bfe48b_2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79b4bfe48b_2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79b4bfe48b_2_4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79b4bfe48b_2_4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79b4bfe48b_2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79b4bfe48b_2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754910622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754910622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79b4bfe48b_2_1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79b4bfe48b_2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54910622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754910622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9b4bfe48b_2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9b4bfe48b_2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79b4bfe48b_2_1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79b4bfe48b_2_1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the geemap GitHub repository.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79b4bfe48b_2_1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79b4bfe48b_2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Credits to Michael DeWitt: </a:t>
            </a:r>
            <a:r>
              <a:rPr lang="en" u="sng">
                <a:solidFill>
                  <a:schemeClr val="accent5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https://docs.google.com/presentation/d/1BaGOANsu5wxLpbcXpMc5zYcrfP1x8PbxjHXMpG6qYQ4/edit#slide=id.g60040e5540_0_598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79b4bfe48b_2_1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79b4bfe48b_2_1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754910622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754910622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82d2c37819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82d2c37819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9b4bfe48b_2_1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9b4bfe48b_2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https://www.usgs.gov/faqs/what-are-landsat-collection-1-level-1-data-product-file-sizes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82d2c37819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82d2c37819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82d2c37819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382d2c3781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382d2c37819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754910622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754910622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82d2c37819_0_3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382d2c37819_0_3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9b4bfe48b_2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79b4bfe48b_2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82d2c37819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82d2c37819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79e48b7f4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79e48b7f4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82d2c37819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82d2c37819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82d2c37819_0_5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382d2c37819_0_5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82d2c37819_0_5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382d2c37819_0_5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79e48b7f4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79e48b7f4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79e48b7f4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79e48b7f4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79e48b7f4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79e48b7f4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79e48b7f4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79e48b7f4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79e48b7f42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79e48b7f4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9b4bfe48b_2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9b4bfe48b_2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750ed82a52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750ed82a52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79e48b7f4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79e48b7f4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750ed82a52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750ed82a52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79eb5a609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79eb5a609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79eb5a609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79eb5a609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79eb5a609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79eb5a609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7a0442b06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7a0442b06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7a0442b06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7a0442b06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9b4bfe48b_2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79b4bfe48b_2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9b4bfe48b_2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9b4bfe48b_2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9b4bfe48b_2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79b4bfe48b_2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9b4bfe48b_2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79b4bfe48b_2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4">
  <p:cSld name="OBJECT_4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171700" y="573280"/>
            <a:ext cx="64581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14350" y="1645920"/>
            <a:ext cx="81153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446520" y="4767263"/>
            <a:ext cx="218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514350" y="4766884"/>
            <a:ext cx="582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72250" y="28575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 lnSpcReduction="10000"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3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39.png"/><Relationship Id="rId7" Type="http://schemas.openxmlformats.org/officeDocument/2006/relationships/hyperlink" Target="https://www.linkedin.com/company/gaia-earth-lab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hyperlink" Target="https://link.springer.com/article/10.1007/s10531-021-02216-5" TargetMode="External"/><Relationship Id="rId6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52.xml"/><Relationship Id="rId10" Type="http://schemas.openxmlformats.org/officeDocument/2006/relationships/slide" Target="/ppt/slides/slide4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11.xml"/><Relationship Id="rId9" Type="http://schemas.openxmlformats.org/officeDocument/2006/relationships/slide" Target="/ppt/slides/slide28.xml"/><Relationship Id="rId5" Type="http://schemas.openxmlformats.org/officeDocument/2006/relationships/slide" Target="/ppt/slides/slide13.xml"/><Relationship Id="rId6" Type="http://schemas.openxmlformats.org/officeDocument/2006/relationships/slide" Target="/ppt/slides/slide16.xml"/><Relationship Id="rId7" Type="http://schemas.openxmlformats.org/officeDocument/2006/relationships/slide" Target="/ppt/slides/slide18.xml"/><Relationship Id="rId8" Type="http://schemas.openxmlformats.org/officeDocument/2006/relationships/slide" Target="/ppt/slides/slide24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50.png"/><Relationship Id="rId22" Type="http://schemas.openxmlformats.org/officeDocument/2006/relationships/image" Target="../media/image71.png"/><Relationship Id="rId21" Type="http://schemas.openxmlformats.org/officeDocument/2006/relationships/image" Target="../media/image55.png"/><Relationship Id="rId24" Type="http://schemas.openxmlformats.org/officeDocument/2006/relationships/image" Target="../media/image54.png"/><Relationship Id="rId23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1.png"/><Relationship Id="rId26" Type="http://schemas.openxmlformats.org/officeDocument/2006/relationships/image" Target="../media/image85.png"/><Relationship Id="rId25" Type="http://schemas.openxmlformats.org/officeDocument/2006/relationships/image" Target="../media/image57.png"/><Relationship Id="rId28" Type="http://schemas.openxmlformats.org/officeDocument/2006/relationships/image" Target="../media/image59.png"/><Relationship Id="rId27" Type="http://schemas.openxmlformats.org/officeDocument/2006/relationships/image" Target="../media/image62.png"/><Relationship Id="rId5" Type="http://schemas.openxmlformats.org/officeDocument/2006/relationships/image" Target="../media/image38.png"/><Relationship Id="rId6" Type="http://schemas.openxmlformats.org/officeDocument/2006/relationships/image" Target="../media/image35.png"/><Relationship Id="rId29" Type="http://schemas.openxmlformats.org/officeDocument/2006/relationships/image" Target="../media/image80.png"/><Relationship Id="rId7" Type="http://schemas.openxmlformats.org/officeDocument/2006/relationships/image" Target="../media/image40.png"/><Relationship Id="rId8" Type="http://schemas.openxmlformats.org/officeDocument/2006/relationships/image" Target="../media/image36.png"/><Relationship Id="rId11" Type="http://schemas.openxmlformats.org/officeDocument/2006/relationships/image" Target="../media/image53.png"/><Relationship Id="rId10" Type="http://schemas.openxmlformats.org/officeDocument/2006/relationships/image" Target="../media/image37.jpg"/><Relationship Id="rId13" Type="http://schemas.openxmlformats.org/officeDocument/2006/relationships/image" Target="../media/image42.png"/><Relationship Id="rId12" Type="http://schemas.openxmlformats.org/officeDocument/2006/relationships/image" Target="../media/image45.png"/><Relationship Id="rId15" Type="http://schemas.openxmlformats.org/officeDocument/2006/relationships/image" Target="../media/image46.png"/><Relationship Id="rId14" Type="http://schemas.openxmlformats.org/officeDocument/2006/relationships/image" Target="../media/image47.png"/><Relationship Id="rId17" Type="http://schemas.openxmlformats.org/officeDocument/2006/relationships/image" Target="../media/image43.png"/><Relationship Id="rId16" Type="http://schemas.openxmlformats.org/officeDocument/2006/relationships/image" Target="../media/image51.png"/><Relationship Id="rId19" Type="http://schemas.openxmlformats.org/officeDocument/2006/relationships/image" Target="../media/image49.png"/><Relationship Id="rId18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74.png"/><Relationship Id="rId22" Type="http://schemas.openxmlformats.org/officeDocument/2006/relationships/image" Target="../media/image77.png"/><Relationship Id="rId21" Type="http://schemas.openxmlformats.org/officeDocument/2006/relationships/image" Target="../media/image76.png"/><Relationship Id="rId24" Type="http://schemas.openxmlformats.org/officeDocument/2006/relationships/image" Target="../media/image66.png"/><Relationship Id="rId23" Type="http://schemas.openxmlformats.org/officeDocument/2006/relationships/image" Target="../media/image7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Relationship Id="rId4" Type="http://schemas.openxmlformats.org/officeDocument/2006/relationships/hyperlink" Target="https://www.fao.org/aquastat/en/" TargetMode="External"/><Relationship Id="rId9" Type="http://schemas.openxmlformats.org/officeDocument/2006/relationships/hyperlink" Target="https://developers.google.com/earth-engine/datasets/catalog/ECMWF_ERA5_LAND_DAILY_AGGR" TargetMode="External"/><Relationship Id="rId5" Type="http://schemas.openxmlformats.org/officeDocument/2006/relationships/hyperlink" Target="https://developers.google.com/earth-engine/datasets/catalog/ESA_WorldCover_v200" TargetMode="External"/><Relationship Id="rId6" Type="http://schemas.openxmlformats.org/officeDocument/2006/relationships/hyperlink" Target="https://soilgrids.org/" TargetMode="External"/><Relationship Id="rId7" Type="http://schemas.openxmlformats.org/officeDocument/2006/relationships/hyperlink" Target="https://www.fao.org/aquastat/en/" TargetMode="External"/><Relationship Id="rId8" Type="http://schemas.openxmlformats.org/officeDocument/2006/relationships/hyperlink" Target="https://developers.google.com/earth-engine/datasets/catalog/UCSB-CHG_CHIRPS_DAILY" TargetMode="External"/><Relationship Id="rId11" Type="http://schemas.openxmlformats.org/officeDocument/2006/relationships/image" Target="../media/image65.png"/><Relationship Id="rId10" Type="http://schemas.openxmlformats.org/officeDocument/2006/relationships/image" Target="../media/image63.png"/><Relationship Id="rId13" Type="http://schemas.openxmlformats.org/officeDocument/2006/relationships/image" Target="../media/image52.png"/><Relationship Id="rId12" Type="http://schemas.openxmlformats.org/officeDocument/2006/relationships/image" Target="../media/image61.png"/><Relationship Id="rId15" Type="http://schemas.openxmlformats.org/officeDocument/2006/relationships/image" Target="../media/image68.png"/><Relationship Id="rId14" Type="http://schemas.openxmlformats.org/officeDocument/2006/relationships/image" Target="../media/image60.png"/><Relationship Id="rId17" Type="http://schemas.openxmlformats.org/officeDocument/2006/relationships/image" Target="../media/image67.png"/><Relationship Id="rId16" Type="http://schemas.openxmlformats.org/officeDocument/2006/relationships/image" Target="../media/image58.png"/><Relationship Id="rId19" Type="http://schemas.openxmlformats.org/officeDocument/2006/relationships/image" Target="../media/image69.png"/><Relationship Id="rId18" Type="http://schemas.openxmlformats.org/officeDocument/2006/relationships/image" Target="../media/image6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9.png"/><Relationship Id="rId4" Type="http://schemas.openxmlformats.org/officeDocument/2006/relationships/image" Target="../media/image75.png"/><Relationship Id="rId5" Type="http://schemas.openxmlformats.org/officeDocument/2006/relationships/image" Target="../media/image7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7.png"/><Relationship Id="rId4" Type="http://schemas.openxmlformats.org/officeDocument/2006/relationships/hyperlink" Target="https://earthengine.google.com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evelopers.google.com/earth-engine/datasets/" TargetMode="External"/><Relationship Id="rId4" Type="http://schemas.openxmlformats.org/officeDocument/2006/relationships/hyperlink" Target="https://developers.google.com/earth-engine/guides/computation_overview" TargetMode="External"/><Relationship Id="rId5" Type="http://schemas.openxmlformats.org/officeDocument/2006/relationships/hyperlink" Target="http://code.earthengine.google.com" TargetMode="External"/><Relationship Id="rId6" Type="http://schemas.openxmlformats.org/officeDocument/2006/relationships/hyperlink" Target="https://developers.google.com/earth-engine/apidoc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gee-community/geemap" TargetMode="External"/><Relationship Id="rId4" Type="http://schemas.openxmlformats.org/officeDocument/2006/relationships/hyperlink" Target="https://geemap.org" TargetMode="External"/><Relationship Id="rId9" Type="http://schemas.openxmlformats.org/officeDocument/2006/relationships/image" Target="../media/image101.png"/><Relationship Id="rId5" Type="http://schemas.openxmlformats.org/officeDocument/2006/relationships/image" Target="../media/image72.png"/><Relationship Id="rId6" Type="http://schemas.openxmlformats.org/officeDocument/2006/relationships/image" Target="../media/image100.png"/><Relationship Id="rId7" Type="http://schemas.openxmlformats.org/officeDocument/2006/relationships/image" Target="../media/image96.png"/><Relationship Id="rId8" Type="http://schemas.openxmlformats.org/officeDocument/2006/relationships/image" Target="../media/image90.png"/><Relationship Id="rId10" Type="http://schemas.openxmlformats.org/officeDocument/2006/relationships/image" Target="../media/image9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3.png"/><Relationship Id="rId4" Type="http://schemas.openxmlformats.org/officeDocument/2006/relationships/image" Target="../media/image91.png"/><Relationship Id="rId9" Type="http://schemas.openxmlformats.org/officeDocument/2006/relationships/hyperlink" Target="https://developers.google.com/earth-engine/datasets/" TargetMode="External"/><Relationship Id="rId5" Type="http://schemas.openxmlformats.org/officeDocument/2006/relationships/image" Target="../media/image81.png"/><Relationship Id="rId6" Type="http://schemas.openxmlformats.org/officeDocument/2006/relationships/image" Target="../media/image86.png"/><Relationship Id="rId7" Type="http://schemas.openxmlformats.org/officeDocument/2006/relationships/image" Target="../media/image88.png"/><Relationship Id="rId8" Type="http://schemas.openxmlformats.org/officeDocument/2006/relationships/image" Target="../media/image8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0.png"/><Relationship Id="rId4" Type="http://schemas.openxmlformats.org/officeDocument/2006/relationships/hyperlink" Target="https://github.com/opengeos/Earth-Engine-Catalog/blob/master/gee_catalog.tsv" TargetMode="External"/><Relationship Id="rId5" Type="http://schemas.openxmlformats.org/officeDocument/2006/relationships/hyperlink" Target="https://earthengine-stac.storage.googleapis.com/catalog/catalog.json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evelopers.google.com/earth-engine/datasets/catalog" TargetMode="External"/><Relationship Id="rId4" Type="http://schemas.openxmlformats.org/officeDocument/2006/relationships/image" Target="../media/image9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9.png"/><Relationship Id="rId4" Type="http://schemas.openxmlformats.org/officeDocument/2006/relationships/image" Target="../media/image95.png"/><Relationship Id="rId5" Type="http://schemas.openxmlformats.org/officeDocument/2006/relationships/hyperlink" Target="https://www.usgs.gov/landsat-missions/landsat-next" TargetMode="External"/><Relationship Id="rId6" Type="http://schemas.openxmlformats.org/officeDocument/2006/relationships/hyperlink" Target="https://www.usgs.gov/faqs/what-are-landsat-collection-1-level-1-data-product-file-sizes" TargetMode="External"/><Relationship Id="rId7" Type="http://schemas.openxmlformats.org/officeDocument/2006/relationships/image" Target="../media/image8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3.png"/><Relationship Id="rId4" Type="http://schemas.openxmlformats.org/officeDocument/2006/relationships/image" Target="../media/image94.png"/><Relationship Id="rId5" Type="http://schemas.openxmlformats.org/officeDocument/2006/relationships/image" Target="../media/image89.png"/><Relationship Id="rId6" Type="http://schemas.openxmlformats.org/officeDocument/2006/relationships/image" Target="../media/image9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code.earthengine.google.com/" TargetMode="External"/><Relationship Id="rId4" Type="http://schemas.openxmlformats.org/officeDocument/2006/relationships/hyperlink" Target="http://colab.research.google.com/" TargetMode="External"/><Relationship Id="rId5" Type="http://schemas.openxmlformats.org/officeDocument/2006/relationships/image" Target="../media/image92.png"/><Relationship Id="rId6" Type="http://schemas.openxmlformats.org/officeDocument/2006/relationships/image" Target="../media/image10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evelopers.google.com/earth-engine" TargetMode="External"/><Relationship Id="rId4" Type="http://schemas.openxmlformats.org/officeDocument/2006/relationships/hyperlink" Target="https://groups.google.com/forum/#!forum/google-earth-engine-developers" TargetMode="External"/><Relationship Id="rId5" Type="http://schemas.openxmlformats.org/officeDocument/2006/relationships/image" Target="../media/image108.png"/><Relationship Id="rId6" Type="http://schemas.openxmlformats.org/officeDocument/2006/relationships/image" Target="../media/image1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3.png"/><Relationship Id="rId4" Type="http://schemas.openxmlformats.org/officeDocument/2006/relationships/image" Target="../media/image1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code.earthengine.google.com/" TargetMode="External"/><Relationship Id="rId4" Type="http://schemas.openxmlformats.org/officeDocument/2006/relationships/image" Target="../media/image119.png"/><Relationship Id="rId5" Type="http://schemas.openxmlformats.org/officeDocument/2006/relationships/image" Target="../media/image11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1.png"/><Relationship Id="rId4" Type="http://schemas.openxmlformats.org/officeDocument/2006/relationships/image" Target="../media/image8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yaleclimateconnections.org/2022/01/un-report-the-worlds-farms-stretched-to-a-breaking-point/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16.png"/><Relationship Id="rId5" Type="http://schemas.openxmlformats.org/officeDocument/2006/relationships/hyperlink" Target="https://www.forbes.com/sites/forbeseq/2024/05/13/farming-a-better-future-how-big-picture-thinking-about-regenerative-agriculture-can-help-fix-societys-ills/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s://www.forbes.com/sites/forbeseq/2024/05/13/farming-a-better-future-how-big-picture-thinking-about-regenerative-agriculture-can-help-fix-societys-ills/" TargetMode="External"/><Relationship Id="rId8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github.com/praveenpankaj/icsrf-geoai-tutorial/" TargetMode="External"/><Relationship Id="rId4" Type="http://schemas.openxmlformats.org/officeDocument/2006/relationships/image" Target="../media/image10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2.png"/><Relationship Id="rId4" Type="http://schemas.openxmlformats.org/officeDocument/2006/relationships/image" Target="../media/image116.png"/><Relationship Id="rId5" Type="http://schemas.openxmlformats.org/officeDocument/2006/relationships/image" Target="../media/image11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github.com/praveenpankaj/icsrf-geoai-tutorial/blob/main/notebook/Raw%20NDVI%20and%20Composite%20NDVI.ipynb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mailto:praveenpankaj@ieee.org" TargetMode="Externa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undrr.org/understanding-disaster-risk/terminology/hips/en0005" TargetMode="External"/><Relationship Id="rId10" Type="http://schemas.openxmlformats.org/officeDocument/2006/relationships/hyperlink" Target="https://pmc.ncbi.nlm.nih.gov/articles/PMC7923383/" TargetMode="External"/><Relationship Id="rId13" Type="http://schemas.openxmlformats.org/officeDocument/2006/relationships/image" Target="../media/image15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foodprint.org/issues/biodiversity-and-agriculture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www.europarl.europa.eu/topics/en/article/20191129STO67758/what-s-behind-the-decline-in-bees-and-other-pollinators-infographic" TargetMode="External"/><Relationship Id="rId14" Type="http://schemas.openxmlformats.org/officeDocument/2006/relationships/hyperlink" Target="https://yaleclimateconnections.org/2022/01/un-report-the-worlds-farms-stretched-to-a-breaking-point/" TargetMode="External"/><Relationship Id="rId5" Type="http://schemas.openxmlformats.org/officeDocument/2006/relationships/image" Target="../media/image11.png"/><Relationship Id="rId6" Type="http://schemas.openxmlformats.org/officeDocument/2006/relationships/hyperlink" Target="https://www.sciencedirect.com/science/article/pii/S1470160X21007639" TargetMode="External"/><Relationship Id="rId7" Type="http://schemas.openxmlformats.org/officeDocument/2006/relationships/image" Target="../media/image12.png"/><Relationship Id="rId8" Type="http://schemas.openxmlformats.org/officeDocument/2006/relationships/hyperlink" Target="https://ourworldindata.org/pollinator-dependenc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mc.ncbi.nlm.nih.gov/articles/PMC7923383/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s://pmc.ncbi.nlm.nih.gov/articles/PMC7923383/" TargetMode="External"/><Relationship Id="rId6" Type="http://schemas.openxmlformats.org/officeDocument/2006/relationships/hyperlink" Target="https://pmc.ncbi.nlm.nih.gov/articles/PMC7923383/" TargetMode="External"/><Relationship Id="rId7" Type="http://schemas.openxmlformats.org/officeDocument/2006/relationships/hyperlink" Target="https://pmc.ncbi.nlm.nih.gov/articles/PMC7923383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openknowledge.fao.org/server/api/core/bitstreams/bc8810ae-2a13-4cfe-b019-339158c7e608/content/src/html/chapter-3-3.html" TargetMode="External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Geospatial analysis using GEE for Remote Sensing and Agriculture</a:t>
            </a:r>
            <a:endParaRPr/>
          </a:p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311700" y="274309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Kulvanth S, Praveen Pankajakshan, Kumar Rajamani, </a:t>
            </a:r>
            <a:endParaRPr/>
          </a:p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3">
            <a:alphaModFix/>
          </a:blip>
          <a:srcRect b="10121" l="0" r="0" t="13085"/>
          <a:stretch/>
        </p:blipFill>
        <p:spPr>
          <a:xfrm>
            <a:off x="531250" y="3606793"/>
            <a:ext cx="1975075" cy="15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 rotWithShape="1">
          <a:blip r:embed="rId4">
            <a:alphaModFix/>
          </a:blip>
          <a:srcRect b="25425" l="21087" r="23316" t="31806"/>
          <a:stretch/>
        </p:blipFill>
        <p:spPr>
          <a:xfrm>
            <a:off x="3502338" y="3709193"/>
            <a:ext cx="2139300" cy="1287300"/>
          </a:xfrm>
          <a:prstGeom prst="roundRect">
            <a:avLst>
              <a:gd fmla="val 13455" name="adj"/>
            </a:avLst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 rotWithShape="1">
          <a:blip r:embed="rId5">
            <a:alphaModFix/>
          </a:blip>
          <a:srcRect b="35771" l="29422" r="32495" t="34964"/>
          <a:stretch/>
        </p:blipFill>
        <p:spPr>
          <a:xfrm>
            <a:off x="5930400" y="3745080"/>
            <a:ext cx="2901900" cy="124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1" name="Google Shape;71;p16"/>
          <p:cNvSpPr txBox="1"/>
          <p:nvPr/>
        </p:nvSpPr>
        <p:spPr>
          <a:xfrm>
            <a:off x="2853750" y="3322800"/>
            <a:ext cx="34365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praveenpankaj@ieee.org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7C4D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5" y="771742"/>
            <a:ext cx="2030401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508" y="771742"/>
            <a:ext cx="2016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7972" y="771742"/>
            <a:ext cx="2016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 rotWithShape="1">
          <a:blip r:embed="rId6">
            <a:alphaModFix/>
          </a:blip>
          <a:srcRect b="0" l="0" r="18988" t="0"/>
          <a:stretch/>
        </p:blipFill>
        <p:spPr>
          <a:xfrm>
            <a:off x="4582590" y="771742"/>
            <a:ext cx="2187299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1924650" y="4483493"/>
            <a:ext cx="52947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Produce from the GAIA Earth community lab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  <a:solidFill>
            <a:srgbClr val="EEEEEE">
              <a:alpha val="50000"/>
            </a:srgbClr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Geospatial AI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Systemic Integration Agriculture</a:t>
            </a:r>
            <a:endParaRPr/>
          </a:p>
        </p:txBody>
      </p:sp>
      <p:sp>
        <p:nvSpPr>
          <p:cNvPr id="160" name="Google Shape;160;p27"/>
          <p:cNvSpPr/>
          <p:nvPr/>
        </p:nvSpPr>
        <p:spPr>
          <a:xfrm>
            <a:off x="-20900" y="2404475"/>
            <a:ext cx="9144000" cy="21849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 rotWithShape="1">
          <a:blip r:embed="rId3">
            <a:alphaModFix/>
          </a:blip>
          <a:srcRect b="0" l="29633" r="35820" t="0"/>
          <a:stretch/>
        </p:blipFill>
        <p:spPr>
          <a:xfrm>
            <a:off x="-49400" y="1106100"/>
            <a:ext cx="2338800" cy="225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 rotWithShape="1">
          <a:blip r:embed="rId4">
            <a:alphaModFix/>
          </a:blip>
          <a:srcRect b="0" l="26591" r="17022" t="0"/>
          <a:stretch/>
        </p:blipFill>
        <p:spPr>
          <a:xfrm>
            <a:off x="2237126" y="1078975"/>
            <a:ext cx="2338800" cy="225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5">
            <a:alphaModFix/>
          </a:blip>
          <a:srcRect b="0" l="26187" r="20694" t="0"/>
          <a:stretch/>
        </p:blipFill>
        <p:spPr>
          <a:xfrm>
            <a:off x="6799075" y="1051975"/>
            <a:ext cx="2338800" cy="2241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73175" y="3699200"/>
            <a:ext cx="1850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Farm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2289388" y="3699200"/>
            <a:ext cx="19431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Environment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6841550" y="3699200"/>
            <a:ext cx="20700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Geology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4502751" y="3699200"/>
            <a:ext cx="2210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Forestry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 rotWithShape="1">
          <a:blip r:embed="rId6">
            <a:alphaModFix/>
          </a:blip>
          <a:srcRect b="0" l="9383" r="11627" t="0"/>
          <a:stretch/>
        </p:blipFill>
        <p:spPr>
          <a:xfrm>
            <a:off x="4502745" y="1051975"/>
            <a:ext cx="2338800" cy="2241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Obvious Applications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Biodiversity Mapping</a:t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49690" l="0" r="-3626" t="0"/>
          <a:stretch/>
        </p:blipFill>
        <p:spPr>
          <a:xfrm>
            <a:off x="5014100" y="23156"/>
            <a:ext cx="2880000" cy="1917900"/>
          </a:xfrm>
          <a:prstGeom prst="roundRect">
            <a:avLst>
              <a:gd fmla="val 21284" name="adj"/>
            </a:avLst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424" y="1925394"/>
            <a:ext cx="3347999" cy="217443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4996225" y="3968700"/>
            <a:ext cx="410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(above) Sentinel-2 scene of forest test site and (below) average spectral signatures of tree species (Spruce, Pine, Larch, Fir, Beech, Oak, broadleaf)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2" name="Google Shape;182;p29"/>
          <p:cNvCxnSpPr/>
          <p:nvPr/>
        </p:nvCxnSpPr>
        <p:spPr>
          <a:xfrm flipH="1">
            <a:off x="4914873" y="1160850"/>
            <a:ext cx="3600" cy="282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/>
        </p:nvSpPr>
        <p:spPr>
          <a:xfrm>
            <a:off x="5091025" y="4633675"/>
            <a:ext cx="4009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Immitzer, M., Vuolo, F., &amp; Atzberger, C. (2016). First Experience with Sentinel-2 Data for Crop and Tree Species Classifications in Central Europe. </a:t>
            </a: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Remote Sensing</a:t>
            </a: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(3), 166. https://doi.org/10.3390/rs8030166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2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984774"/>
            <a:ext cx="378779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/>
        </p:nvSpPr>
        <p:spPr>
          <a:xfrm>
            <a:off x="0" y="4723881"/>
            <a:ext cx="48099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Measurable Indicators and Metrics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00" y="1017725"/>
            <a:ext cx="4175997" cy="408521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Habitat Mapping and Monitoring: Mapping of landcover transformations and identifying critical habitats for protection or restoration. Tracking changes in vegetation cover, deforestation rates, and land use over time.</a:t>
            </a:r>
            <a:endParaRPr sz="180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Wildlife Tracking and Conflict Mitigation: Monitor animal movements and manage human-wildlife conflicts by identifying corridors that minimize habitat disruptions.</a:t>
            </a:r>
            <a:endParaRPr sz="1800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Illegal Activity Detection: Detect activities like deforestation in protected areas, enabling timely interventions.</a:t>
            </a:r>
            <a:endParaRPr/>
          </a:p>
        </p:txBody>
      </p:sp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Forestry</a:t>
            </a:r>
            <a:endParaRPr/>
          </a:p>
        </p:txBody>
      </p:sp>
      <p:sp>
        <p:nvSpPr>
          <p:cNvPr id="193" name="Google Shape;193;p30"/>
          <p:cNvSpPr txBox="1"/>
          <p:nvPr/>
        </p:nvSpPr>
        <p:spPr>
          <a:xfrm>
            <a:off x="3948650" y="4359550"/>
            <a:ext cx="5143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Cavender-Bares, J., Schneider, F.D., Santos, M.J. </a:t>
            </a:r>
            <a:r>
              <a:rPr i="1" lang="en" sz="11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en" sz="11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Integrating remote sensing with ecology and evolution to advance biodiversity conservation. </a:t>
            </a:r>
            <a:r>
              <a:rPr i="1" lang="en" sz="11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Nat Ecol Evol</a:t>
            </a:r>
            <a:r>
              <a:rPr lang="en" sz="11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 6, 506–519 (2022). https://doi.org/10.1038/s41559-022-01702-5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Sensing</a:t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325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595" y="1862670"/>
            <a:ext cx="4007945" cy="220714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Sensing</a:t>
            </a:r>
            <a:endParaRPr/>
          </a:p>
        </p:txBody>
      </p:sp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311700" y="1152475"/>
            <a:ext cx="439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i="1" lang="en"/>
              <a:t>Remote sensing is the process of collecting information about the Earth’s surface without physical contact, typically using satellites, drones, or aircraft.</a:t>
            </a:r>
            <a:r>
              <a:rPr lang="en"/>
              <a:t>”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Working:</a:t>
            </a:r>
            <a:endParaRPr b="1"/>
          </a:p>
          <a:p>
            <a:pPr indent="-29083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Sensors detect reflected or emitted electromagnetic radiation from objects on Earth</a:t>
            </a:r>
            <a:endParaRPr/>
          </a:p>
          <a:p>
            <a:pPr indent="-29083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Data is captured as images or spectral measurements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Types </a:t>
            </a:r>
            <a:endParaRPr b="1"/>
          </a:p>
          <a:p>
            <a:pPr indent="-29083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Passive → Uses natural energy (e.g., sunlight reflected from Earth)</a:t>
            </a:r>
            <a:endParaRPr/>
          </a:p>
          <a:p>
            <a:pPr indent="-29083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Active → Uses emitted energy (e.g., RADAR, LiDAR)</a:t>
            </a:r>
            <a:br>
              <a:rPr lang="en"/>
            </a:b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Data 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Raster data → Pixel-based imagery (satellite or aerial images)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Spectral bands → Visible, infrared, thermal, microwave</a:t>
            </a:r>
            <a:endParaRPr/>
          </a:p>
        </p:txBody>
      </p:sp>
      <p:sp>
        <p:nvSpPr>
          <p:cNvPr id="207" name="Google Shape;207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Satellite Imaging and Spectra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815000"/>
            <a:ext cx="8215800" cy="39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 rotWithShape="1">
          <a:blip r:embed="rId3">
            <a:alphaModFix/>
          </a:blip>
          <a:srcRect b="13582" l="0" r="0" t="12801"/>
          <a:stretch/>
        </p:blipFill>
        <p:spPr>
          <a:xfrm>
            <a:off x="925000" y="398275"/>
            <a:ext cx="7524376" cy="43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165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Raison d’etre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Geospatial AI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Applications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6"/>
              </a:rPr>
              <a:t>Remote Sensing 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7"/>
              </a:rPr>
              <a:t>Satellite Imaging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8"/>
              </a:rPr>
              <a:t>Data, Compute and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9"/>
              </a:rPr>
              <a:t>Google Earth Engine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10"/>
              </a:rPr>
              <a:t>Hands on walk through with examples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11"/>
              </a:rPr>
              <a:t>Case Studies: NDVI for Crop Extent Analysis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Satellite Fleet</a:t>
            </a:r>
            <a:endParaRPr/>
          </a:p>
        </p:txBody>
      </p:sp>
      <p:sp>
        <p:nvSpPr>
          <p:cNvPr id="224" name="Google Shape;224;p35"/>
          <p:cNvSpPr/>
          <p:nvPr/>
        </p:nvSpPr>
        <p:spPr>
          <a:xfrm>
            <a:off x="142875" y="1075200"/>
            <a:ext cx="2201100" cy="35325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Optical Data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1. Sentinel -2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2. Landsat 9, 8,7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3. Planetscope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 MODIS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5. ASTER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6. WORLDVIEW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7. SPOT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8. JAXA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9. IRS LISS IV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10. Cartosat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11. PROBA-V,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12. AVHRR,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13. GPM/TRMM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5"/>
          <p:cNvSpPr/>
          <p:nvPr/>
        </p:nvSpPr>
        <p:spPr>
          <a:xfrm>
            <a:off x="2574025" y="1075200"/>
            <a:ext cx="1888800" cy="27123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Microwave Data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1. Sentinel 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2. ALOS PALSAR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3. ICEYE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4. RISAT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5. TerraSAR - 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6. RADARSAT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7. KOMPSAT 6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8. TanDEM-x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9. NISAR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10. JERS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35"/>
          <p:cNvSpPr/>
          <p:nvPr/>
        </p:nvSpPr>
        <p:spPr>
          <a:xfrm>
            <a:off x="4731525" y="1075200"/>
            <a:ext cx="1888800" cy="27123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Hyperspectral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1. HySIS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2. Hyperion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LiDAR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ICESat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ICESat-2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35"/>
          <p:cNvSpPr/>
          <p:nvPr/>
        </p:nvSpPr>
        <p:spPr>
          <a:xfrm>
            <a:off x="6889025" y="1075200"/>
            <a:ext cx="1888800" cy="271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Others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1. SRTM DEM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2. ASTER DEM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3. VIIRS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273100" y="1532757"/>
            <a:ext cx="1274400" cy="227700"/>
          </a:xfrm>
          <a:prstGeom prst="roundRect">
            <a:avLst>
              <a:gd fmla="val 16667" name="adj"/>
            </a:avLst>
          </a:prstGeom>
          <a:solidFill>
            <a:srgbClr val="FF0000">
              <a:alpha val="4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273100" y="1760451"/>
            <a:ext cx="1411200" cy="227700"/>
          </a:xfrm>
          <a:prstGeom prst="roundRect">
            <a:avLst>
              <a:gd fmla="val 16667" name="adj"/>
            </a:avLst>
          </a:prstGeom>
          <a:solidFill>
            <a:srgbClr val="FF0000">
              <a:alpha val="4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2721913" y="1532757"/>
            <a:ext cx="1274400" cy="227700"/>
          </a:xfrm>
          <a:prstGeom prst="roundRect">
            <a:avLst>
              <a:gd fmla="val 16667" name="adj"/>
            </a:avLst>
          </a:prstGeom>
          <a:solidFill>
            <a:srgbClr val="FF0000">
              <a:alpha val="4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5"/>
          <p:cNvSpPr txBox="1"/>
          <p:nvPr/>
        </p:nvSpPr>
        <p:spPr>
          <a:xfrm>
            <a:off x="5826275" y="4665575"/>
            <a:ext cx="31863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Updated as of Aug 2025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36"/>
          <p:cNvGrpSpPr/>
          <p:nvPr/>
        </p:nvGrpSpPr>
        <p:grpSpPr>
          <a:xfrm>
            <a:off x="1676069" y="1017725"/>
            <a:ext cx="5791853" cy="4114754"/>
            <a:chOff x="1019588" y="0"/>
            <a:chExt cx="7104825" cy="5047540"/>
          </a:xfrm>
        </p:grpSpPr>
        <p:pic>
          <p:nvPicPr>
            <p:cNvPr id="237" name="Google Shape;237;p36"/>
            <p:cNvPicPr preferRelativeResize="0"/>
            <p:nvPr/>
          </p:nvPicPr>
          <p:blipFill rotWithShape="1">
            <a:blip r:embed="rId3">
              <a:alphaModFix/>
            </a:blip>
            <a:srcRect b="30541" l="0" r="0" t="0"/>
            <a:stretch/>
          </p:blipFill>
          <p:spPr>
            <a:xfrm>
              <a:off x="1019588" y="0"/>
              <a:ext cx="7104825" cy="3487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36"/>
            <p:cNvPicPr preferRelativeResize="0"/>
            <p:nvPr/>
          </p:nvPicPr>
          <p:blipFill rotWithShape="1">
            <a:blip r:embed="rId3">
              <a:alphaModFix/>
            </a:blip>
            <a:srcRect b="0" l="0" r="0" t="69569"/>
            <a:stretch/>
          </p:blipFill>
          <p:spPr>
            <a:xfrm>
              <a:off x="1299550" y="3640244"/>
              <a:ext cx="6544899" cy="14072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Optical Imagery Types</a:t>
            </a:r>
            <a:endParaRPr/>
          </a:p>
        </p:txBody>
      </p:sp>
      <p:sp>
        <p:nvSpPr>
          <p:cNvPr id="240" name="Google Shape;240;p36"/>
          <p:cNvSpPr txBox="1"/>
          <p:nvPr/>
        </p:nvSpPr>
        <p:spPr>
          <a:xfrm>
            <a:off x="7243800" y="4483500"/>
            <a:ext cx="190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Source: Nireos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" name="Google Shape;245;p37"/>
          <p:cNvGraphicFramePr/>
          <p:nvPr/>
        </p:nvGraphicFramePr>
        <p:xfrm>
          <a:off x="228500" y="10177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{499A4838-7D64-4011-BDEB-C12B2FCA8C2C}</a:tableStyleId>
              </a:tblPr>
              <a:tblGrid>
                <a:gridCol w="2368950"/>
                <a:gridCol w="2039275"/>
                <a:gridCol w="2204125"/>
                <a:gridCol w="2204125"/>
              </a:tblGrid>
              <a:tr h="36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RGB</a:t>
                      </a:r>
                      <a:endParaRPr b="1"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Multispectral</a:t>
                      </a:r>
                      <a:endParaRPr b="1"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Hyperspectral</a:t>
                      </a:r>
                      <a:endParaRPr b="1"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49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Bands</a:t>
                      </a:r>
                      <a:endParaRPr b="1"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4-15</a:t>
                      </a:r>
                      <a:endParaRPr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100-200 +</a:t>
                      </a:r>
                      <a:endParaRPr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6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Spectral Range</a:t>
                      </a:r>
                      <a:endParaRPr b="1"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Visible only</a:t>
                      </a:r>
                      <a:endParaRPr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Medium</a:t>
                      </a:r>
                      <a:endParaRPr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6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Data Volume</a:t>
                      </a:r>
                      <a:endParaRPr b="1"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Small</a:t>
                      </a:r>
                      <a:endParaRPr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Moderate</a:t>
                      </a:r>
                      <a:endParaRPr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Very Large</a:t>
                      </a:r>
                      <a:endParaRPr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24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Typical Applications</a:t>
                      </a:r>
                      <a:endParaRPr b="1"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Photography, basic monitoring</a:t>
                      </a:r>
                      <a:endParaRPr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Crop/ vegetation health, LULC</a:t>
                      </a:r>
                      <a:endParaRPr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Detailed crop stress, material identification, disease detection &amp; many more</a:t>
                      </a:r>
                      <a:endParaRPr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6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Cost</a:t>
                      </a:r>
                      <a:endParaRPr b="1"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Low</a:t>
                      </a:r>
                      <a:endParaRPr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Moderate</a:t>
                      </a:r>
                      <a:endParaRPr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56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Processing Complexity</a:t>
                      </a:r>
                      <a:endParaRPr b="1"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Low </a:t>
                      </a:r>
                      <a:endParaRPr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Moderate</a:t>
                      </a:r>
                      <a:endParaRPr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</a:t>
                      </a:r>
                      <a:endParaRPr sz="15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6" name="Google Shape;24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Optical </a:t>
            </a:r>
            <a:r>
              <a:rPr lang="en"/>
              <a:t>Imagery</a:t>
            </a:r>
            <a:r>
              <a:rPr lang="en"/>
              <a:t> Types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375" y="1851388"/>
            <a:ext cx="3784623" cy="252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CRS or Coordinate Reference System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11700" y="1152475"/>
            <a:ext cx="8520600" cy="37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1. Coordinate Reference System (CRS)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/>
              <a:t>Defines how geographic locations are represented on a flat map or globe.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/>
              <a:t>It provides a framework to map latitude, longitude, and elevation accurately.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2. Why is it important?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/>
              <a:t>Ensures accuracy in measurements (distance, area, angles)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/>
              <a:t>Allows overlaying multiple datasets correctly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/>
              <a:t>Essential for map projections, spatial analysis, and modeling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3. Types of CRS: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/>
              <a:t>Geographic CRS (GCS):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500"/>
              <a:t>Based on latitude &amp; longitude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500"/>
              <a:t>Example: WGS84 (used in GPS and most satellites)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/>
              <a:t>Projected CRS (PCS):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500"/>
              <a:t>Converts Earth’s curved surface to 2D map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○"/>
            </a:pPr>
            <a:r>
              <a:rPr lang="en" sz="1500"/>
              <a:t>Examples: UTM (Universal Transverse Mercator), State Plane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Data, Compute and Learning!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/>
          <p:nvPr/>
        </p:nvSpPr>
        <p:spPr>
          <a:xfrm>
            <a:off x="1881545" y="1310077"/>
            <a:ext cx="475524" cy="476982"/>
          </a:xfrm>
          <a:custGeom>
            <a:rect b="b" l="l" r="r" t="t"/>
            <a:pathLst>
              <a:path extrusionOk="0" h="21600" w="2160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ADEFF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OCDfbRaWOw0aYd-7Ba8xhyNbRWeXlM4xj0-Jy5EMkPM28qZB6V-TeDvdfFweSdMQKAfQsVMD1NMfhSfmUyZgdXiOPRAj2BAEBWE60e4kmSksqMfKg9JJenGdQ_hCp74_.png" id="264" name="Google Shape;26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796" y="3555301"/>
            <a:ext cx="2240950" cy="12706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4X-CfxulHXpYNWD08VMI3vCbeDUOEAvRtqIQQ7NpZ1HZDxUXS35iwM41-KG92zxP2GXgPz7O2nFK6Ml2GgMtQ0LdF9PLkHhdCxyFBHGSaPKp0UDByhy_O4iDCzAsYSZ.png" id="265" name="Google Shape;26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-2459435"/>
            <a:ext cx="476252" cy="4762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oDmld1fjKaGNFqdYMMl5b0wVda3lKUcpN6aydoTWxcmj6TLuqCW2hLmG4eqlzont77by29peMwTIXqAxWfXRpegpGjQhBwuN4bPsaLFZkiQRl7xltbvpGr-kgQ7ErLW.png" id="266" name="Google Shape;26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9198" y="2393644"/>
            <a:ext cx="476252" cy="4762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Zx4IHA2_Mu_rX197wMnIqiThQ6Za4OOhJHDoGlcKhA7qk_EwzRfikfhZvjthpuhP7bl3TW2YZtstl5o3HY5EP2ud3ifTnJle832C4_WZ0mS5ZNaylgRqP9NhcGLy7lr.png" id="267" name="Google Shape;267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0584" y="2341165"/>
            <a:ext cx="476252" cy="4762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x1b2zXmYs1KgIF_7CQNxsQgP0zVxedbvIjL8JoimFU4HNZs3FfD5Uxekd1WkApuMGSGxICdp2XoL3X6IOKbbG_ocTXgXl6O4zmZSXVWrfEBQJojPFCeclf9haGDNM7L.png" id="268" name="Google Shape;268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15259" y="2341165"/>
            <a:ext cx="476252" cy="4762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v9GwiwRSu1NEGoZ3CEb39zdvqHGNVzvEfYVu6MbokJqCz_iJlTK28mjTnz0oBHWFTprYX_jryFXRashFPQCvqVN8-CLb6pBgvHlvZxMjOwGQ-Y4tB5fGEbPTEDFC43M.png" id="269" name="Google Shape;269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37700" y="2361573"/>
            <a:ext cx="476252" cy="47625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0"/>
          <p:cNvSpPr txBox="1"/>
          <p:nvPr/>
        </p:nvSpPr>
        <p:spPr>
          <a:xfrm>
            <a:off x="1566081" y="3030683"/>
            <a:ext cx="728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Source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&amp;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Ingestion</a:t>
            </a:r>
            <a:endParaRPr sz="500"/>
          </a:p>
        </p:txBody>
      </p:sp>
      <p:grpSp>
        <p:nvGrpSpPr>
          <p:cNvPr id="271" name="Google Shape;271;p40"/>
          <p:cNvGrpSpPr/>
          <p:nvPr/>
        </p:nvGrpSpPr>
        <p:grpSpPr>
          <a:xfrm>
            <a:off x="330993" y="1875949"/>
            <a:ext cx="2885599" cy="396713"/>
            <a:chOff x="0" y="0"/>
            <a:chExt cx="7694932" cy="1057902"/>
          </a:xfrm>
        </p:grpSpPr>
        <p:sp>
          <p:nvSpPr>
            <p:cNvPr id="272" name="Google Shape;272;p40"/>
            <p:cNvSpPr/>
            <p:nvPr/>
          </p:nvSpPr>
          <p:spPr>
            <a:xfrm>
              <a:off x="1573530" y="237490"/>
              <a:ext cx="3218184" cy="74930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8860"/>
                  </a:lnTo>
                  <a:lnTo>
                    <a:pt x="0" y="8860"/>
                  </a:lnTo>
                  <a:lnTo>
                    <a:pt x="0" y="21600"/>
                  </a:lnTo>
                </a:path>
              </a:pathLst>
            </a:custGeom>
            <a:noFill/>
            <a:ln cap="flat" cmpd="sng" w="25400">
              <a:solidFill>
                <a:srgbClr val="55C1F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Helvetica Neue"/>
                <a:buNone/>
              </a:pPr>
              <a:r>
                <a:t/>
              </a:r>
              <a:endPara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3" name="Google Shape;273;p40"/>
            <p:cNvSpPr/>
            <p:nvPr/>
          </p:nvSpPr>
          <p:spPr>
            <a:xfrm>
              <a:off x="3503930" y="497840"/>
              <a:ext cx="1908792" cy="513108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1978"/>
                  </a:lnTo>
                  <a:lnTo>
                    <a:pt x="0" y="1978"/>
                  </a:lnTo>
                  <a:lnTo>
                    <a:pt x="0" y="21600"/>
                  </a:lnTo>
                </a:path>
              </a:pathLst>
            </a:custGeom>
            <a:noFill/>
            <a:ln cap="flat" cmpd="sng" w="25400">
              <a:solidFill>
                <a:srgbClr val="55C1F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Helvetica Neue"/>
                <a:buNone/>
              </a:pPr>
              <a:r>
                <a:t/>
              </a:r>
              <a:endPara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4" name="Google Shape;274;p40"/>
            <p:cNvSpPr/>
            <p:nvPr/>
          </p:nvSpPr>
          <p:spPr>
            <a:xfrm>
              <a:off x="4782820" y="396240"/>
              <a:ext cx="2912112" cy="66166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4851"/>
                  </a:lnTo>
                  <a:lnTo>
                    <a:pt x="21600" y="4851"/>
                  </a:lnTo>
                  <a:lnTo>
                    <a:pt x="21600" y="21600"/>
                  </a:lnTo>
                </a:path>
              </a:pathLst>
            </a:custGeom>
            <a:noFill/>
            <a:ln cap="flat" cmpd="sng" w="25400">
              <a:solidFill>
                <a:srgbClr val="55C1F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Helvetica Neue"/>
                <a:buNone/>
              </a:pPr>
              <a:r>
                <a:t/>
              </a:r>
              <a:endPara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5" name="Google Shape;275;p40"/>
            <p:cNvSpPr/>
            <p:nvPr/>
          </p:nvSpPr>
          <p:spPr>
            <a:xfrm>
              <a:off x="5842000" y="543560"/>
              <a:ext cx="26676" cy="449604"/>
            </a:xfrm>
            <a:custGeom>
              <a:rect b="b" l="l" r="r" t="t"/>
              <a:pathLst>
                <a:path extrusionOk="0" h="21600" w="21600">
                  <a:moveTo>
                    <a:pt x="21600" y="176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</a:path>
              </a:pathLst>
            </a:custGeom>
            <a:noFill/>
            <a:ln cap="flat" cmpd="sng" w="25400">
              <a:solidFill>
                <a:srgbClr val="55C1F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Helvetica Neue"/>
                <a:buNone/>
              </a:pPr>
              <a:r>
                <a:t/>
              </a:r>
              <a:endPara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76" name="Google Shape;276;p40"/>
            <p:cNvSpPr/>
            <p:nvPr/>
          </p:nvSpPr>
          <p:spPr>
            <a:xfrm>
              <a:off x="0" y="0"/>
              <a:ext cx="4789152" cy="986796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21600" y="11926"/>
                  </a:lnTo>
                  <a:lnTo>
                    <a:pt x="0" y="11926"/>
                  </a:lnTo>
                  <a:lnTo>
                    <a:pt x="0" y="21600"/>
                  </a:lnTo>
                </a:path>
              </a:pathLst>
            </a:custGeom>
            <a:noFill/>
            <a:ln cap="flat" cmpd="sng" w="25400">
              <a:solidFill>
                <a:srgbClr val="55C1FF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t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Helvetica Neue"/>
                <a:buNone/>
              </a:pPr>
              <a:r>
                <a:t/>
              </a:r>
              <a:endPara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77" name="Google Shape;277;p40"/>
          <p:cNvSpPr txBox="1"/>
          <p:nvPr/>
        </p:nvSpPr>
        <p:spPr>
          <a:xfrm>
            <a:off x="1620378" y="513163"/>
            <a:ext cx="1045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Annotations/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Ground Truth/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SME</a:t>
            </a:r>
            <a:endParaRPr sz="500"/>
          </a:p>
        </p:txBody>
      </p:sp>
      <p:cxnSp>
        <p:nvCxnSpPr>
          <p:cNvPr id="278" name="Google Shape;278;p40"/>
          <p:cNvCxnSpPr/>
          <p:nvPr/>
        </p:nvCxnSpPr>
        <p:spPr>
          <a:xfrm>
            <a:off x="2143125" y="1058018"/>
            <a:ext cx="0" cy="219900"/>
          </a:xfrm>
          <a:prstGeom prst="straightConnector1">
            <a:avLst/>
          </a:prstGeom>
          <a:noFill/>
          <a:ln cap="flat" cmpd="sng" w="25400">
            <a:solidFill>
              <a:srgbClr val="ACEFF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79" name="Google Shape;279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9922" y="1310077"/>
            <a:ext cx="697388" cy="4769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0" name="Google Shape;280;p40"/>
          <p:cNvPicPr preferRelativeResize="0"/>
          <p:nvPr/>
        </p:nvPicPr>
        <p:blipFill rotWithShape="1">
          <a:blip r:embed="rId10">
            <a:alphaModFix/>
          </a:blip>
          <a:srcRect b="17245" l="19937" r="19847" t="11402"/>
          <a:stretch/>
        </p:blipFill>
        <p:spPr>
          <a:xfrm>
            <a:off x="2571315" y="1355289"/>
            <a:ext cx="582523" cy="386553"/>
          </a:xfrm>
          <a:custGeom>
            <a:rect b="b" l="l" r="r" t="t"/>
            <a:pathLst>
              <a:path extrusionOk="0" h="21538" w="21543">
                <a:moveTo>
                  <a:pt x="2186" y="10"/>
                </a:moveTo>
                <a:cubicBezTo>
                  <a:pt x="2149" y="-11"/>
                  <a:pt x="2084" y="3"/>
                  <a:pt x="1971" y="27"/>
                </a:cubicBezTo>
                <a:cubicBezTo>
                  <a:pt x="1582" y="109"/>
                  <a:pt x="1577" y="112"/>
                  <a:pt x="1613" y="449"/>
                </a:cubicBezTo>
                <a:cubicBezTo>
                  <a:pt x="1649" y="778"/>
                  <a:pt x="1604" y="859"/>
                  <a:pt x="1382" y="889"/>
                </a:cubicBezTo>
                <a:cubicBezTo>
                  <a:pt x="1306" y="899"/>
                  <a:pt x="1201" y="977"/>
                  <a:pt x="1146" y="1063"/>
                </a:cubicBezTo>
                <a:cubicBezTo>
                  <a:pt x="1050" y="1210"/>
                  <a:pt x="1054" y="1232"/>
                  <a:pt x="1256" y="1420"/>
                </a:cubicBezTo>
                <a:cubicBezTo>
                  <a:pt x="1455" y="1605"/>
                  <a:pt x="1462" y="1631"/>
                  <a:pt x="1360" y="1743"/>
                </a:cubicBezTo>
                <a:cubicBezTo>
                  <a:pt x="1300" y="1809"/>
                  <a:pt x="1276" y="1859"/>
                  <a:pt x="1305" y="1859"/>
                </a:cubicBezTo>
                <a:cubicBezTo>
                  <a:pt x="1334" y="1859"/>
                  <a:pt x="1327" y="1909"/>
                  <a:pt x="1289" y="1967"/>
                </a:cubicBezTo>
                <a:cubicBezTo>
                  <a:pt x="1235" y="2048"/>
                  <a:pt x="1194" y="2035"/>
                  <a:pt x="1107" y="1917"/>
                </a:cubicBezTo>
                <a:cubicBezTo>
                  <a:pt x="999" y="1770"/>
                  <a:pt x="992" y="1773"/>
                  <a:pt x="959" y="1967"/>
                </a:cubicBezTo>
                <a:cubicBezTo>
                  <a:pt x="930" y="2129"/>
                  <a:pt x="907" y="2146"/>
                  <a:pt x="848" y="2058"/>
                </a:cubicBezTo>
                <a:cubicBezTo>
                  <a:pt x="808" y="1997"/>
                  <a:pt x="720" y="1950"/>
                  <a:pt x="656" y="1950"/>
                </a:cubicBezTo>
                <a:cubicBezTo>
                  <a:pt x="541" y="1950"/>
                  <a:pt x="545" y="1948"/>
                  <a:pt x="656" y="2133"/>
                </a:cubicBezTo>
                <a:cubicBezTo>
                  <a:pt x="767" y="2317"/>
                  <a:pt x="766" y="2329"/>
                  <a:pt x="650" y="2456"/>
                </a:cubicBezTo>
                <a:cubicBezTo>
                  <a:pt x="550" y="2566"/>
                  <a:pt x="520" y="2562"/>
                  <a:pt x="469" y="2456"/>
                </a:cubicBezTo>
                <a:cubicBezTo>
                  <a:pt x="388" y="2291"/>
                  <a:pt x="23" y="2209"/>
                  <a:pt x="23" y="2357"/>
                </a:cubicBezTo>
                <a:cubicBezTo>
                  <a:pt x="23" y="2417"/>
                  <a:pt x="65" y="2493"/>
                  <a:pt x="116" y="2523"/>
                </a:cubicBezTo>
                <a:cubicBezTo>
                  <a:pt x="227" y="2586"/>
                  <a:pt x="206" y="2996"/>
                  <a:pt x="94" y="2962"/>
                </a:cubicBezTo>
                <a:cubicBezTo>
                  <a:pt x="-11" y="2930"/>
                  <a:pt x="4" y="3265"/>
                  <a:pt x="111" y="3327"/>
                </a:cubicBezTo>
                <a:cubicBezTo>
                  <a:pt x="227" y="3394"/>
                  <a:pt x="227" y="3733"/>
                  <a:pt x="111" y="3800"/>
                </a:cubicBezTo>
                <a:cubicBezTo>
                  <a:pt x="37" y="3842"/>
                  <a:pt x="26" y="4071"/>
                  <a:pt x="28" y="5085"/>
                </a:cubicBezTo>
                <a:lnTo>
                  <a:pt x="28" y="6321"/>
                </a:lnTo>
                <a:lnTo>
                  <a:pt x="199" y="6279"/>
                </a:lnTo>
                <a:cubicBezTo>
                  <a:pt x="384" y="6238"/>
                  <a:pt x="491" y="6395"/>
                  <a:pt x="386" y="6553"/>
                </a:cubicBezTo>
                <a:cubicBezTo>
                  <a:pt x="275" y="6720"/>
                  <a:pt x="311" y="6765"/>
                  <a:pt x="529" y="6727"/>
                </a:cubicBezTo>
                <a:cubicBezTo>
                  <a:pt x="704" y="6696"/>
                  <a:pt x="748" y="6723"/>
                  <a:pt x="793" y="6901"/>
                </a:cubicBezTo>
                <a:cubicBezTo>
                  <a:pt x="862" y="7171"/>
                  <a:pt x="785" y="7293"/>
                  <a:pt x="628" y="7166"/>
                </a:cubicBezTo>
                <a:cubicBezTo>
                  <a:pt x="544" y="7099"/>
                  <a:pt x="457" y="7096"/>
                  <a:pt x="348" y="7158"/>
                </a:cubicBezTo>
                <a:cubicBezTo>
                  <a:pt x="167" y="7262"/>
                  <a:pt x="59" y="7201"/>
                  <a:pt x="105" y="7017"/>
                </a:cubicBezTo>
                <a:cubicBezTo>
                  <a:pt x="123" y="6948"/>
                  <a:pt x="116" y="6893"/>
                  <a:pt x="89" y="6893"/>
                </a:cubicBezTo>
                <a:cubicBezTo>
                  <a:pt x="61" y="6893"/>
                  <a:pt x="33" y="7155"/>
                  <a:pt x="28" y="7482"/>
                </a:cubicBezTo>
                <a:lnTo>
                  <a:pt x="23" y="8079"/>
                </a:lnTo>
                <a:lnTo>
                  <a:pt x="204" y="8037"/>
                </a:lnTo>
                <a:cubicBezTo>
                  <a:pt x="403" y="7993"/>
                  <a:pt x="491" y="8103"/>
                  <a:pt x="386" y="8261"/>
                </a:cubicBezTo>
                <a:cubicBezTo>
                  <a:pt x="272" y="8433"/>
                  <a:pt x="316" y="8510"/>
                  <a:pt x="529" y="8510"/>
                </a:cubicBezTo>
                <a:cubicBezTo>
                  <a:pt x="678" y="8510"/>
                  <a:pt x="750" y="8556"/>
                  <a:pt x="799" y="8692"/>
                </a:cubicBezTo>
                <a:cubicBezTo>
                  <a:pt x="898" y="8972"/>
                  <a:pt x="777" y="9127"/>
                  <a:pt x="623" y="8916"/>
                </a:cubicBezTo>
                <a:cubicBezTo>
                  <a:pt x="507" y="8758"/>
                  <a:pt x="344" y="8797"/>
                  <a:pt x="414" y="8966"/>
                </a:cubicBezTo>
                <a:cubicBezTo>
                  <a:pt x="433" y="9014"/>
                  <a:pt x="418" y="9106"/>
                  <a:pt x="381" y="9173"/>
                </a:cubicBezTo>
                <a:cubicBezTo>
                  <a:pt x="344" y="9240"/>
                  <a:pt x="333" y="9399"/>
                  <a:pt x="353" y="9521"/>
                </a:cubicBezTo>
                <a:cubicBezTo>
                  <a:pt x="374" y="9644"/>
                  <a:pt x="365" y="9772"/>
                  <a:pt x="331" y="9803"/>
                </a:cubicBezTo>
                <a:cubicBezTo>
                  <a:pt x="297" y="9835"/>
                  <a:pt x="279" y="9921"/>
                  <a:pt x="298" y="9994"/>
                </a:cubicBezTo>
                <a:cubicBezTo>
                  <a:pt x="317" y="10067"/>
                  <a:pt x="307" y="10177"/>
                  <a:pt x="270" y="10243"/>
                </a:cubicBezTo>
                <a:cubicBezTo>
                  <a:pt x="220" y="10335"/>
                  <a:pt x="238" y="10388"/>
                  <a:pt x="353" y="10467"/>
                </a:cubicBezTo>
                <a:cubicBezTo>
                  <a:pt x="435" y="10523"/>
                  <a:pt x="502" y="10618"/>
                  <a:pt x="502" y="10674"/>
                </a:cubicBezTo>
                <a:cubicBezTo>
                  <a:pt x="502" y="10730"/>
                  <a:pt x="568" y="10892"/>
                  <a:pt x="650" y="11039"/>
                </a:cubicBezTo>
                <a:cubicBezTo>
                  <a:pt x="732" y="11186"/>
                  <a:pt x="785" y="11349"/>
                  <a:pt x="766" y="11396"/>
                </a:cubicBezTo>
                <a:cubicBezTo>
                  <a:pt x="747" y="11442"/>
                  <a:pt x="763" y="11467"/>
                  <a:pt x="804" y="11454"/>
                </a:cubicBezTo>
                <a:cubicBezTo>
                  <a:pt x="916" y="11417"/>
                  <a:pt x="941" y="11730"/>
                  <a:pt x="832" y="11794"/>
                </a:cubicBezTo>
                <a:cubicBezTo>
                  <a:pt x="780" y="11823"/>
                  <a:pt x="691" y="11817"/>
                  <a:pt x="634" y="11777"/>
                </a:cubicBezTo>
                <a:cubicBezTo>
                  <a:pt x="394" y="11612"/>
                  <a:pt x="196" y="11811"/>
                  <a:pt x="337" y="12076"/>
                </a:cubicBezTo>
                <a:cubicBezTo>
                  <a:pt x="369" y="12137"/>
                  <a:pt x="372" y="12262"/>
                  <a:pt x="348" y="12349"/>
                </a:cubicBezTo>
                <a:cubicBezTo>
                  <a:pt x="271" y="12621"/>
                  <a:pt x="293" y="12896"/>
                  <a:pt x="403" y="13079"/>
                </a:cubicBezTo>
                <a:cubicBezTo>
                  <a:pt x="487" y="13220"/>
                  <a:pt x="493" y="13267"/>
                  <a:pt x="430" y="13328"/>
                </a:cubicBezTo>
                <a:cubicBezTo>
                  <a:pt x="307" y="13445"/>
                  <a:pt x="194" y="13789"/>
                  <a:pt x="259" y="13850"/>
                </a:cubicBezTo>
                <a:cubicBezTo>
                  <a:pt x="294" y="13883"/>
                  <a:pt x="298" y="13964"/>
                  <a:pt x="265" y="14057"/>
                </a:cubicBezTo>
                <a:cubicBezTo>
                  <a:pt x="235" y="14142"/>
                  <a:pt x="195" y="14283"/>
                  <a:pt x="177" y="14373"/>
                </a:cubicBezTo>
                <a:cubicBezTo>
                  <a:pt x="158" y="14462"/>
                  <a:pt x="122" y="14514"/>
                  <a:pt x="94" y="14489"/>
                </a:cubicBezTo>
                <a:cubicBezTo>
                  <a:pt x="32" y="14431"/>
                  <a:pt x="8" y="14907"/>
                  <a:pt x="1" y="16437"/>
                </a:cubicBezTo>
                <a:cubicBezTo>
                  <a:pt x="-4" y="17428"/>
                  <a:pt x="28" y="18171"/>
                  <a:pt x="83" y="18278"/>
                </a:cubicBezTo>
                <a:cubicBezTo>
                  <a:pt x="90" y="18291"/>
                  <a:pt x="101" y="18333"/>
                  <a:pt x="105" y="18378"/>
                </a:cubicBezTo>
                <a:cubicBezTo>
                  <a:pt x="109" y="18423"/>
                  <a:pt x="130" y="18498"/>
                  <a:pt x="155" y="18535"/>
                </a:cubicBezTo>
                <a:cubicBezTo>
                  <a:pt x="180" y="18573"/>
                  <a:pt x="199" y="18678"/>
                  <a:pt x="199" y="18776"/>
                </a:cubicBezTo>
                <a:cubicBezTo>
                  <a:pt x="199" y="18873"/>
                  <a:pt x="246" y="19000"/>
                  <a:pt x="298" y="19058"/>
                </a:cubicBezTo>
                <a:cubicBezTo>
                  <a:pt x="350" y="19115"/>
                  <a:pt x="397" y="19263"/>
                  <a:pt x="403" y="19390"/>
                </a:cubicBezTo>
                <a:cubicBezTo>
                  <a:pt x="408" y="19516"/>
                  <a:pt x="439" y="19609"/>
                  <a:pt x="474" y="19589"/>
                </a:cubicBezTo>
                <a:cubicBezTo>
                  <a:pt x="570" y="19533"/>
                  <a:pt x="754" y="19883"/>
                  <a:pt x="727" y="20070"/>
                </a:cubicBezTo>
                <a:cubicBezTo>
                  <a:pt x="714" y="20160"/>
                  <a:pt x="667" y="20223"/>
                  <a:pt x="628" y="20211"/>
                </a:cubicBezTo>
                <a:cubicBezTo>
                  <a:pt x="589" y="20198"/>
                  <a:pt x="565" y="20234"/>
                  <a:pt x="573" y="20293"/>
                </a:cubicBezTo>
                <a:cubicBezTo>
                  <a:pt x="581" y="20353"/>
                  <a:pt x="532" y="20411"/>
                  <a:pt x="463" y="20418"/>
                </a:cubicBezTo>
                <a:cubicBezTo>
                  <a:pt x="178" y="20448"/>
                  <a:pt x="110" y="20770"/>
                  <a:pt x="326" y="21073"/>
                </a:cubicBezTo>
                <a:cubicBezTo>
                  <a:pt x="445" y="21240"/>
                  <a:pt x="447" y="21247"/>
                  <a:pt x="342" y="21347"/>
                </a:cubicBezTo>
                <a:cubicBezTo>
                  <a:pt x="245" y="21439"/>
                  <a:pt x="248" y="21450"/>
                  <a:pt x="381" y="21413"/>
                </a:cubicBezTo>
                <a:cubicBezTo>
                  <a:pt x="463" y="21390"/>
                  <a:pt x="585" y="21405"/>
                  <a:pt x="650" y="21446"/>
                </a:cubicBezTo>
                <a:cubicBezTo>
                  <a:pt x="827" y="21557"/>
                  <a:pt x="843" y="21552"/>
                  <a:pt x="975" y="21338"/>
                </a:cubicBezTo>
                <a:cubicBezTo>
                  <a:pt x="1042" y="21231"/>
                  <a:pt x="1113" y="21173"/>
                  <a:pt x="1135" y="21206"/>
                </a:cubicBezTo>
                <a:cubicBezTo>
                  <a:pt x="1157" y="21239"/>
                  <a:pt x="1208" y="21217"/>
                  <a:pt x="1250" y="21164"/>
                </a:cubicBezTo>
                <a:cubicBezTo>
                  <a:pt x="1332" y="21062"/>
                  <a:pt x="1575" y="21199"/>
                  <a:pt x="1575" y="21347"/>
                </a:cubicBezTo>
                <a:cubicBezTo>
                  <a:pt x="1575" y="21505"/>
                  <a:pt x="1768" y="21536"/>
                  <a:pt x="1839" y="21388"/>
                </a:cubicBezTo>
                <a:cubicBezTo>
                  <a:pt x="1879" y="21306"/>
                  <a:pt x="1942" y="21265"/>
                  <a:pt x="1977" y="21297"/>
                </a:cubicBezTo>
                <a:cubicBezTo>
                  <a:pt x="2011" y="21329"/>
                  <a:pt x="5856" y="21374"/>
                  <a:pt x="10525" y="21396"/>
                </a:cubicBezTo>
                <a:cubicBezTo>
                  <a:pt x="15193" y="21419"/>
                  <a:pt x="19194" y="21442"/>
                  <a:pt x="19414" y="21454"/>
                </a:cubicBezTo>
                <a:cubicBezTo>
                  <a:pt x="19736" y="21473"/>
                  <a:pt x="19836" y="21451"/>
                  <a:pt x="19937" y="21313"/>
                </a:cubicBezTo>
                <a:cubicBezTo>
                  <a:pt x="20060" y="21146"/>
                  <a:pt x="20063" y="21144"/>
                  <a:pt x="20096" y="21338"/>
                </a:cubicBezTo>
                <a:cubicBezTo>
                  <a:pt x="20128" y="21522"/>
                  <a:pt x="20165" y="21537"/>
                  <a:pt x="20652" y="21537"/>
                </a:cubicBezTo>
                <a:cubicBezTo>
                  <a:pt x="20939" y="21537"/>
                  <a:pt x="21256" y="21510"/>
                  <a:pt x="21357" y="21479"/>
                </a:cubicBezTo>
                <a:lnTo>
                  <a:pt x="21544" y="21421"/>
                </a:lnTo>
                <a:lnTo>
                  <a:pt x="21538" y="20269"/>
                </a:lnTo>
                <a:cubicBezTo>
                  <a:pt x="21538" y="19359"/>
                  <a:pt x="21523" y="19113"/>
                  <a:pt x="21456" y="19074"/>
                </a:cubicBezTo>
                <a:cubicBezTo>
                  <a:pt x="21391" y="19037"/>
                  <a:pt x="21384" y="18966"/>
                  <a:pt x="21428" y="18793"/>
                </a:cubicBezTo>
                <a:cubicBezTo>
                  <a:pt x="21460" y="18667"/>
                  <a:pt x="21470" y="18569"/>
                  <a:pt x="21450" y="18569"/>
                </a:cubicBezTo>
                <a:cubicBezTo>
                  <a:pt x="21431" y="18569"/>
                  <a:pt x="21445" y="18514"/>
                  <a:pt x="21483" y="18444"/>
                </a:cubicBezTo>
                <a:cubicBezTo>
                  <a:pt x="21573" y="18282"/>
                  <a:pt x="21555" y="17577"/>
                  <a:pt x="21456" y="17399"/>
                </a:cubicBezTo>
                <a:cubicBezTo>
                  <a:pt x="21393" y="17288"/>
                  <a:pt x="21393" y="17206"/>
                  <a:pt x="21472" y="16960"/>
                </a:cubicBezTo>
                <a:cubicBezTo>
                  <a:pt x="21551" y="16716"/>
                  <a:pt x="21554" y="16632"/>
                  <a:pt x="21494" y="16487"/>
                </a:cubicBezTo>
                <a:cubicBezTo>
                  <a:pt x="21445" y="16369"/>
                  <a:pt x="21444" y="16276"/>
                  <a:pt x="21483" y="16205"/>
                </a:cubicBezTo>
                <a:cubicBezTo>
                  <a:pt x="21520" y="16138"/>
                  <a:pt x="21542" y="13902"/>
                  <a:pt x="21544" y="10143"/>
                </a:cubicBezTo>
                <a:lnTo>
                  <a:pt x="21544" y="4189"/>
                </a:lnTo>
                <a:lnTo>
                  <a:pt x="21417" y="3999"/>
                </a:lnTo>
                <a:lnTo>
                  <a:pt x="21291" y="3800"/>
                </a:lnTo>
                <a:lnTo>
                  <a:pt x="21417" y="3675"/>
                </a:lnTo>
                <a:cubicBezTo>
                  <a:pt x="21500" y="3592"/>
                  <a:pt x="21545" y="3503"/>
                  <a:pt x="21544" y="3410"/>
                </a:cubicBezTo>
                <a:cubicBezTo>
                  <a:pt x="21543" y="3317"/>
                  <a:pt x="21496" y="3215"/>
                  <a:pt x="21412" y="3111"/>
                </a:cubicBezTo>
                <a:cubicBezTo>
                  <a:pt x="21280" y="2949"/>
                  <a:pt x="21284" y="2952"/>
                  <a:pt x="21401" y="2879"/>
                </a:cubicBezTo>
                <a:cubicBezTo>
                  <a:pt x="21562" y="2779"/>
                  <a:pt x="21589" y="2307"/>
                  <a:pt x="21434" y="2307"/>
                </a:cubicBezTo>
                <a:cubicBezTo>
                  <a:pt x="21374" y="2307"/>
                  <a:pt x="21286" y="2225"/>
                  <a:pt x="21241" y="2125"/>
                </a:cubicBezTo>
                <a:cubicBezTo>
                  <a:pt x="21169" y="1962"/>
                  <a:pt x="21138" y="1950"/>
                  <a:pt x="20966" y="2042"/>
                </a:cubicBezTo>
                <a:cubicBezTo>
                  <a:pt x="20806" y="2126"/>
                  <a:pt x="20745" y="2119"/>
                  <a:pt x="20625" y="2000"/>
                </a:cubicBezTo>
                <a:cubicBezTo>
                  <a:pt x="20544" y="1921"/>
                  <a:pt x="20444" y="1859"/>
                  <a:pt x="20399" y="1859"/>
                </a:cubicBezTo>
                <a:cubicBezTo>
                  <a:pt x="20273" y="1859"/>
                  <a:pt x="20040" y="1434"/>
                  <a:pt x="20080" y="1279"/>
                </a:cubicBezTo>
                <a:cubicBezTo>
                  <a:pt x="20099" y="1203"/>
                  <a:pt x="20151" y="1162"/>
                  <a:pt x="20195" y="1187"/>
                </a:cubicBezTo>
                <a:cubicBezTo>
                  <a:pt x="20240" y="1213"/>
                  <a:pt x="20324" y="1160"/>
                  <a:pt x="20382" y="1063"/>
                </a:cubicBezTo>
                <a:cubicBezTo>
                  <a:pt x="20487" y="889"/>
                  <a:pt x="20488" y="887"/>
                  <a:pt x="20718" y="1212"/>
                </a:cubicBezTo>
                <a:cubicBezTo>
                  <a:pt x="20846" y="1394"/>
                  <a:pt x="20955" y="1597"/>
                  <a:pt x="20955" y="1660"/>
                </a:cubicBezTo>
                <a:cubicBezTo>
                  <a:pt x="20955" y="1746"/>
                  <a:pt x="20979" y="1754"/>
                  <a:pt x="21065" y="1685"/>
                </a:cubicBezTo>
                <a:cubicBezTo>
                  <a:pt x="21128" y="1634"/>
                  <a:pt x="21223" y="1614"/>
                  <a:pt x="21274" y="1644"/>
                </a:cubicBezTo>
                <a:cubicBezTo>
                  <a:pt x="21393" y="1712"/>
                  <a:pt x="21397" y="1513"/>
                  <a:pt x="21280" y="1279"/>
                </a:cubicBezTo>
                <a:cubicBezTo>
                  <a:pt x="21146" y="1013"/>
                  <a:pt x="21169" y="791"/>
                  <a:pt x="21346" y="690"/>
                </a:cubicBezTo>
                <a:cubicBezTo>
                  <a:pt x="21493" y="605"/>
                  <a:pt x="21499" y="588"/>
                  <a:pt x="21406" y="433"/>
                </a:cubicBezTo>
                <a:cubicBezTo>
                  <a:pt x="21346" y="333"/>
                  <a:pt x="21252" y="285"/>
                  <a:pt x="21170" y="308"/>
                </a:cubicBezTo>
                <a:cubicBezTo>
                  <a:pt x="21092" y="331"/>
                  <a:pt x="21004" y="289"/>
                  <a:pt x="20960" y="209"/>
                </a:cubicBezTo>
                <a:cubicBezTo>
                  <a:pt x="20902" y="103"/>
                  <a:pt x="20813" y="85"/>
                  <a:pt x="20603" y="126"/>
                </a:cubicBezTo>
                <a:cubicBezTo>
                  <a:pt x="20450" y="156"/>
                  <a:pt x="20297" y="208"/>
                  <a:pt x="20261" y="250"/>
                </a:cubicBezTo>
                <a:cubicBezTo>
                  <a:pt x="20226" y="293"/>
                  <a:pt x="20179" y="301"/>
                  <a:pt x="20157" y="267"/>
                </a:cubicBezTo>
                <a:cubicBezTo>
                  <a:pt x="20091" y="168"/>
                  <a:pt x="19942" y="157"/>
                  <a:pt x="19904" y="250"/>
                </a:cubicBezTo>
                <a:cubicBezTo>
                  <a:pt x="19882" y="304"/>
                  <a:pt x="19838" y="304"/>
                  <a:pt x="19788" y="242"/>
                </a:cubicBezTo>
                <a:cubicBezTo>
                  <a:pt x="19727" y="166"/>
                  <a:pt x="19654" y="179"/>
                  <a:pt x="19496" y="292"/>
                </a:cubicBezTo>
                <a:cubicBezTo>
                  <a:pt x="19381" y="374"/>
                  <a:pt x="19263" y="411"/>
                  <a:pt x="19232" y="383"/>
                </a:cubicBezTo>
                <a:cubicBezTo>
                  <a:pt x="19202" y="355"/>
                  <a:pt x="19094" y="396"/>
                  <a:pt x="18990" y="474"/>
                </a:cubicBezTo>
                <a:cubicBezTo>
                  <a:pt x="18823" y="599"/>
                  <a:pt x="18803" y="658"/>
                  <a:pt x="18819" y="939"/>
                </a:cubicBezTo>
                <a:cubicBezTo>
                  <a:pt x="18830" y="1129"/>
                  <a:pt x="18881" y="1294"/>
                  <a:pt x="18946" y="1353"/>
                </a:cubicBezTo>
                <a:cubicBezTo>
                  <a:pt x="19037" y="1436"/>
                  <a:pt x="19083" y="1403"/>
                  <a:pt x="19227" y="1146"/>
                </a:cubicBezTo>
                <a:lnTo>
                  <a:pt x="19397" y="839"/>
                </a:lnTo>
                <a:lnTo>
                  <a:pt x="19452" y="1063"/>
                </a:lnTo>
                <a:cubicBezTo>
                  <a:pt x="19483" y="1185"/>
                  <a:pt x="19554" y="1337"/>
                  <a:pt x="19606" y="1403"/>
                </a:cubicBezTo>
                <a:cubicBezTo>
                  <a:pt x="19728" y="1555"/>
                  <a:pt x="19726" y="1848"/>
                  <a:pt x="19606" y="1917"/>
                </a:cubicBezTo>
                <a:cubicBezTo>
                  <a:pt x="19556" y="1946"/>
                  <a:pt x="19462" y="1894"/>
                  <a:pt x="19392" y="1801"/>
                </a:cubicBezTo>
                <a:cubicBezTo>
                  <a:pt x="19271" y="1642"/>
                  <a:pt x="19269" y="1650"/>
                  <a:pt x="19397" y="1917"/>
                </a:cubicBezTo>
                <a:cubicBezTo>
                  <a:pt x="19472" y="2072"/>
                  <a:pt x="19599" y="2245"/>
                  <a:pt x="19678" y="2299"/>
                </a:cubicBezTo>
                <a:cubicBezTo>
                  <a:pt x="19823" y="2398"/>
                  <a:pt x="19862" y="2529"/>
                  <a:pt x="19772" y="2614"/>
                </a:cubicBezTo>
                <a:cubicBezTo>
                  <a:pt x="19688" y="2691"/>
                  <a:pt x="19321" y="2701"/>
                  <a:pt x="19177" y="2630"/>
                </a:cubicBezTo>
                <a:cubicBezTo>
                  <a:pt x="19079" y="2582"/>
                  <a:pt x="19044" y="2594"/>
                  <a:pt x="19056" y="2680"/>
                </a:cubicBezTo>
                <a:cubicBezTo>
                  <a:pt x="19078" y="2842"/>
                  <a:pt x="18762" y="2855"/>
                  <a:pt x="18550" y="2697"/>
                </a:cubicBezTo>
                <a:cubicBezTo>
                  <a:pt x="18458" y="2629"/>
                  <a:pt x="18356" y="2592"/>
                  <a:pt x="18324" y="2622"/>
                </a:cubicBezTo>
                <a:cubicBezTo>
                  <a:pt x="18292" y="2652"/>
                  <a:pt x="18252" y="2614"/>
                  <a:pt x="18230" y="2531"/>
                </a:cubicBezTo>
                <a:cubicBezTo>
                  <a:pt x="18205" y="2430"/>
                  <a:pt x="18240" y="2318"/>
                  <a:pt x="18335" y="2207"/>
                </a:cubicBezTo>
                <a:cubicBezTo>
                  <a:pt x="18414" y="2116"/>
                  <a:pt x="18454" y="2043"/>
                  <a:pt x="18429" y="2042"/>
                </a:cubicBezTo>
                <a:cubicBezTo>
                  <a:pt x="18403" y="2041"/>
                  <a:pt x="18411" y="1963"/>
                  <a:pt x="18445" y="1867"/>
                </a:cubicBezTo>
                <a:cubicBezTo>
                  <a:pt x="18489" y="1743"/>
                  <a:pt x="18489" y="1673"/>
                  <a:pt x="18440" y="1627"/>
                </a:cubicBezTo>
                <a:cubicBezTo>
                  <a:pt x="18392" y="1582"/>
                  <a:pt x="18403" y="1527"/>
                  <a:pt x="18478" y="1445"/>
                </a:cubicBezTo>
                <a:cubicBezTo>
                  <a:pt x="18565" y="1349"/>
                  <a:pt x="18570" y="1302"/>
                  <a:pt x="18511" y="1196"/>
                </a:cubicBezTo>
                <a:cubicBezTo>
                  <a:pt x="18471" y="1123"/>
                  <a:pt x="18403" y="1086"/>
                  <a:pt x="18357" y="1113"/>
                </a:cubicBezTo>
                <a:cubicBezTo>
                  <a:pt x="18303" y="1144"/>
                  <a:pt x="18249" y="1065"/>
                  <a:pt x="18208" y="906"/>
                </a:cubicBezTo>
                <a:cubicBezTo>
                  <a:pt x="18120" y="556"/>
                  <a:pt x="18156" y="284"/>
                  <a:pt x="18285" y="317"/>
                </a:cubicBezTo>
                <a:cubicBezTo>
                  <a:pt x="18343" y="331"/>
                  <a:pt x="18390" y="299"/>
                  <a:pt x="18390" y="250"/>
                </a:cubicBezTo>
                <a:cubicBezTo>
                  <a:pt x="18390" y="202"/>
                  <a:pt x="18315" y="150"/>
                  <a:pt x="18225" y="134"/>
                </a:cubicBezTo>
                <a:cubicBezTo>
                  <a:pt x="18035" y="101"/>
                  <a:pt x="17869" y="308"/>
                  <a:pt x="17840" y="615"/>
                </a:cubicBezTo>
                <a:cubicBezTo>
                  <a:pt x="17825" y="769"/>
                  <a:pt x="17787" y="821"/>
                  <a:pt x="17691" y="806"/>
                </a:cubicBezTo>
                <a:cubicBezTo>
                  <a:pt x="17597" y="791"/>
                  <a:pt x="17556" y="843"/>
                  <a:pt x="17542" y="988"/>
                </a:cubicBezTo>
                <a:cubicBezTo>
                  <a:pt x="17513" y="1299"/>
                  <a:pt x="17406" y="1184"/>
                  <a:pt x="17372" y="806"/>
                </a:cubicBezTo>
                <a:cubicBezTo>
                  <a:pt x="17345" y="507"/>
                  <a:pt x="17336" y="493"/>
                  <a:pt x="17300" y="682"/>
                </a:cubicBezTo>
                <a:lnTo>
                  <a:pt x="17262" y="897"/>
                </a:lnTo>
                <a:lnTo>
                  <a:pt x="17086" y="640"/>
                </a:lnTo>
                <a:cubicBezTo>
                  <a:pt x="16895" y="369"/>
                  <a:pt x="16892" y="242"/>
                  <a:pt x="17080" y="242"/>
                </a:cubicBezTo>
                <a:cubicBezTo>
                  <a:pt x="17144" y="242"/>
                  <a:pt x="17196" y="213"/>
                  <a:pt x="17196" y="176"/>
                </a:cubicBezTo>
                <a:cubicBezTo>
                  <a:pt x="17196" y="75"/>
                  <a:pt x="16815" y="89"/>
                  <a:pt x="16766" y="192"/>
                </a:cubicBezTo>
                <a:cubicBezTo>
                  <a:pt x="16743" y="241"/>
                  <a:pt x="16638" y="294"/>
                  <a:pt x="16530" y="300"/>
                </a:cubicBezTo>
                <a:cubicBezTo>
                  <a:pt x="16422" y="307"/>
                  <a:pt x="16273" y="338"/>
                  <a:pt x="16199" y="375"/>
                </a:cubicBezTo>
                <a:cubicBezTo>
                  <a:pt x="16056" y="446"/>
                  <a:pt x="16015" y="581"/>
                  <a:pt x="16139" y="574"/>
                </a:cubicBezTo>
                <a:cubicBezTo>
                  <a:pt x="16339" y="563"/>
                  <a:pt x="16414" y="624"/>
                  <a:pt x="16508" y="839"/>
                </a:cubicBezTo>
                <a:cubicBezTo>
                  <a:pt x="16622" y="1102"/>
                  <a:pt x="16551" y="1334"/>
                  <a:pt x="16409" y="1163"/>
                </a:cubicBezTo>
                <a:cubicBezTo>
                  <a:pt x="16322" y="1059"/>
                  <a:pt x="16129" y="1063"/>
                  <a:pt x="16012" y="1171"/>
                </a:cubicBezTo>
                <a:cubicBezTo>
                  <a:pt x="15970" y="1210"/>
                  <a:pt x="15898" y="1225"/>
                  <a:pt x="15847" y="1196"/>
                </a:cubicBezTo>
                <a:cubicBezTo>
                  <a:pt x="15768" y="1150"/>
                  <a:pt x="15761" y="1115"/>
                  <a:pt x="15831" y="988"/>
                </a:cubicBezTo>
                <a:cubicBezTo>
                  <a:pt x="15904" y="854"/>
                  <a:pt x="15903" y="855"/>
                  <a:pt x="15787" y="964"/>
                </a:cubicBezTo>
                <a:cubicBezTo>
                  <a:pt x="15673" y="1070"/>
                  <a:pt x="15639" y="1058"/>
                  <a:pt x="15473" y="847"/>
                </a:cubicBezTo>
                <a:cubicBezTo>
                  <a:pt x="15370" y="717"/>
                  <a:pt x="15249" y="630"/>
                  <a:pt x="15203" y="657"/>
                </a:cubicBezTo>
                <a:cubicBezTo>
                  <a:pt x="15136" y="696"/>
                  <a:pt x="14938" y="355"/>
                  <a:pt x="14977" y="267"/>
                </a:cubicBezTo>
                <a:cubicBezTo>
                  <a:pt x="15027" y="156"/>
                  <a:pt x="14953" y="104"/>
                  <a:pt x="14779" y="134"/>
                </a:cubicBezTo>
                <a:cubicBezTo>
                  <a:pt x="14620" y="162"/>
                  <a:pt x="14570" y="216"/>
                  <a:pt x="14570" y="350"/>
                </a:cubicBezTo>
                <a:cubicBezTo>
                  <a:pt x="14570" y="447"/>
                  <a:pt x="14538" y="615"/>
                  <a:pt x="14499" y="723"/>
                </a:cubicBezTo>
                <a:cubicBezTo>
                  <a:pt x="14459" y="831"/>
                  <a:pt x="14429" y="972"/>
                  <a:pt x="14427" y="1047"/>
                </a:cubicBezTo>
                <a:cubicBezTo>
                  <a:pt x="14425" y="1124"/>
                  <a:pt x="14354" y="1196"/>
                  <a:pt x="14262" y="1212"/>
                </a:cubicBezTo>
                <a:cubicBezTo>
                  <a:pt x="14089" y="1243"/>
                  <a:pt x="13937" y="968"/>
                  <a:pt x="13998" y="731"/>
                </a:cubicBezTo>
                <a:cubicBezTo>
                  <a:pt x="14037" y="579"/>
                  <a:pt x="13841" y="401"/>
                  <a:pt x="13590" y="367"/>
                </a:cubicBezTo>
                <a:cubicBezTo>
                  <a:pt x="13264" y="321"/>
                  <a:pt x="13130" y="274"/>
                  <a:pt x="13090" y="184"/>
                </a:cubicBezTo>
                <a:cubicBezTo>
                  <a:pt x="13064" y="127"/>
                  <a:pt x="13000" y="138"/>
                  <a:pt x="12908" y="209"/>
                </a:cubicBezTo>
                <a:lnTo>
                  <a:pt x="12765" y="317"/>
                </a:lnTo>
                <a:lnTo>
                  <a:pt x="12908" y="350"/>
                </a:lnTo>
                <a:cubicBezTo>
                  <a:pt x="12986" y="367"/>
                  <a:pt x="13051" y="433"/>
                  <a:pt x="13051" y="507"/>
                </a:cubicBezTo>
                <a:cubicBezTo>
                  <a:pt x="13051" y="708"/>
                  <a:pt x="12667" y="695"/>
                  <a:pt x="12594" y="491"/>
                </a:cubicBezTo>
                <a:cubicBezTo>
                  <a:pt x="12550" y="368"/>
                  <a:pt x="12517" y="354"/>
                  <a:pt x="12429" y="425"/>
                </a:cubicBezTo>
                <a:cubicBezTo>
                  <a:pt x="12289" y="537"/>
                  <a:pt x="12042" y="404"/>
                  <a:pt x="11956" y="176"/>
                </a:cubicBezTo>
                <a:cubicBezTo>
                  <a:pt x="11900" y="27"/>
                  <a:pt x="11890" y="28"/>
                  <a:pt x="11802" y="159"/>
                </a:cubicBezTo>
                <a:cubicBezTo>
                  <a:pt x="11724" y="275"/>
                  <a:pt x="11645" y="287"/>
                  <a:pt x="11394" y="226"/>
                </a:cubicBezTo>
                <a:cubicBezTo>
                  <a:pt x="11037" y="138"/>
                  <a:pt x="9485" y="106"/>
                  <a:pt x="9402" y="184"/>
                </a:cubicBezTo>
                <a:cubicBezTo>
                  <a:pt x="9318" y="263"/>
                  <a:pt x="8882" y="287"/>
                  <a:pt x="8807" y="217"/>
                </a:cubicBezTo>
                <a:cubicBezTo>
                  <a:pt x="8771" y="184"/>
                  <a:pt x="8725" y="208"/>
                  <a:pt x="8708" y="275"/>
                </a:cubicBezTo>
                <a:cubicBezTo>
                  <a:pt x="8668" y="432"/>
                  <a:pt x="8362" y="525"/>
                  <a:pt x="8268" y="408"/>
                </a:cubicBezTo>
                <a:cubicBezTo>
                  <a:pt x="8228" y="359"/>
                  <a:pt x="8168" y="344"/>
                  <a:pt x="8136" y="375"/>
                </a:cubicBezTo>
                <a:cubicBezTo>
                  <a:pt x="8103" y="405"/>
                  <a:pt x="8050" y="342"/>
                  <a:pt x="8015" y="242"/>
                </a:cubicBezTo>
                <a:cubicBezTo>
                  <a:pt x="7913" y="-43"/>
                  <a:pt x="7830" y="34"/>
                  <a:pt x="7855" y="383"/>
                </a:cubicBezTo>
                <a:cubicBezTo>
                  <a:pt x="7880" y="720"/>
                  <a:pt x="7783" y="872"/>
                  <a:pt x="7547" y="872"/>
                </a:cubicBezTo>
                <a:cubicBezTo>
                  <a:pt x="7483" y="872"/>
                  <a:pt x="7396" y="930"/>
                  <a:pt x="7354" y="1005"/>
                </a:cubicBezTo>
                <a:cubicBezTo>
                  <a:pt x="7313" y="1081"/>
                  <a:pt x="7231" y="1124"/>
                  <a:pt x="7173" y="1096"/>
                </a:cubicBezTo>
                <a:cubicBezTo>
                  <a:pt x="7114" y="1068"/>
                  <a:pt x="7051" y="1086"/>
                  <a:pt x="7030" y="1138"/>
                </a:cubicBezTo>
                <a:cubicBezTo>
                  <a:pt x="7008" y="1189"/>
                  <a:pt x="6918" y="1229"/>
                  <a:pt x="6826" y="1229"/>
                </a:cubicBezTo>
                <a:cubicBezTo>
                  <a:pt x="6699" y="1229"/>
                  <a:pt x="6621" y="1151"/>
                  <a:pt x="6501" y="889"/>
                </a:cubicBezTo>
                <a:cubicBezTo>
                  <a:pt x="6406" y="683"/>
                  <a:pt x="6358" y="480"/>
                  <a:pt x="6380" y="391"/>
                </a:cubicBezTo>
                <a:cubicBezTo>
                  <a:pt x="6426" y="212"/>
                  <a:pt x="6257" y="92"/>
                  <a:pt x="6149" y="226"/>
                </a:cubicBezTo>
                <a:cubicBezTo>
                  <a:pt x="6108" y="276"/>
                  <a:pt x="5974" y="340"/>
                  <a:pt x="5852" y="375"/>
                </a:cubicBezTo>
                <a:cubicBezTo>
                  <a:pt x="5675" y="425"/>
                  <a:pt x="5623" y="408"/>
                  <a:pt x="5593" y="292"/>
                </a:cubicBezTo>
                <a:cubicBezTo>
                  <a:pt x="5566" y="186"/>
                  <a:pt x="5531" y="175"/>
                  <a:pt x="5477" y="242"/>
                </a:cubicBezTo>
                <a:cubicBezTo>
                  <a:pt x="5424" y="308"/>
                  <a:pt x="5382" y="297"/>
                  <a:pt x="5329" y="201"/>
                </a:cubicBezTo>
                <a:cubicBezTo>
                  <a:pt x="5249" y="56"/>
                  <a:pt x="4940" y="8"/>
                  <a:pt x="4888" y="134"/>
                </a:cubicBezTo>
                <a:cubicBezTo>
                  <a:pt x="4845" y="240"/>
                  <a:pt x="4642" y="209"/>
                  <a:pt x="4536" y="76"/>
                </a:cubicBezTo>
                <a:cubicBezTo>
                  <a:pt x="4475" y="0"/>
                  <a:pt x="4431" y="-6"/>
                  <a:pt x="4404" y="60"/>
                </a:cubicBezTo>
                <a:cubicBezTo>
                  <a:pt x="4382" y="112"/>
                  <a:pt x="4344" y="136"/>
                  <a:pt x="4316" y="109"/>
                </a:cubicBezTo>
                <a:cubicBezTo>
                  <a:pt x="4288" y="83"/>
                  <a:pt x="4249" y="99"/>
                  <a:pt x="4228" y="151"/>
                </a:cubicBezTo>
                <a:cubicBezTo>
                  <a:pt x="4207" y="203"/>
                  <a:pt x="4135" y="221"/>
                  <a:pt x="4074" y="192"/>
                </a:cubicBezTo>
                <a:cubicBezTo>
                  <a:pt x="3981" y="148"/>
                  <a:pt x="3963" y="197"/>
                  <a:pt x="3947" y="483"/>
                </a:cubicBezTo>
                <a:cubicBezTo>
                  <a:pt x="3932" y="758"/>
                  <a:pt x="3901" y="833"/>
                  <a:pt x="3793" y="856"/>
                </a:cubicBezTo>
                <a:cubicBezTo>
                  <a:pt x="3719" y="872"/>
                  <a:pt x="3661" y="946"/>
                  <a:pt x="3661" y="1022"/>
                </a:cubicBezTo>
                <a:cubicBezTo>
                  <a:pt x="3661" y="1097"/>
                  <a:pt x="3606" y="1178"/>
                  <a:pt x="3540" y="1204"/>
                </a:cubicBezTo>
                <a:cubicBezTo>
                  <a:pt x="3472" y="1231"/>
                  <a:pt x="3418" y="1336"/>
                  <a:pt x="3413" y="1445"/>
                </a:cubicBezTo>
                <a:cubicBezTo>
                  <a:pt x="3408" y="1550"/>
                  <a:pt x="3400" y="1694"/>
                  <a:pt x="3397" y="1768"/>
                </a:cubicBezTo>
                <a:cubicBezTo>
                  <a:pt x="3388" y="1982"/>
                  <a:pt x="3130" y="1997"/>
                  <a:pt x="3078" y="1785"/>
                </a:cubicBezTo>
                <a:cubicBezTo>
                  <a:pt x="3053" y="1685"/>
                  <a:pt x="3006" y="1598"/>
                  <a:pt x="2973" y="1594"/>
                </a:cubicBezTo>
                <a:cubicBezTo>
                  <a:pt x="2940" y="1590"/>
                  <a:pt x="2911" y="1497"/>
                  <a:pt x="2907" y="1387"/>
                </a:cubicBezTo>
                <a:cubicBezTo>
                  <a:pt x="2903" y="1276"/>
                  <a:pt x="2901" y="1041"/>
                  <a:pt x="2896" y="864"/>
                </a:cubicBezTo>
                <a:cubicBezTo>
                  <a:pt x="2889" y="614"/>
                  <a:pt x="2852" y="521"/>
                  <a:pt x="2736" y="441"/>
                </a:cubicBezTo>
                <a:cubicBezTo>
                  <a:pt x="2654" y="385"/>
                  <a:pt x="2588" y="276"/>
                  <a:pt x="2588" y="201"/>
                </a:cubicBezTo>
                <a:cubicBezTo>
                  <a:pt x="2588" y="125"/>
                  <a:pt x="2551" y="60"/>
                  <a:pt x="2505" y="60"/>
                </a:cubicBezTo>
                <a:cubicBezTo>
                  <a:pt x="2460" y="60"/>
                  <a:pt x="2424" y="131"/>
                  <a:pt x="2428" y="217"/>
                </a:cubicBezTo>
                <a:cubicBezTo>
                  <a:pt x="2440" y="451"/>
                  <a:pt x="2263" y="412"/>
                  <a:pt x="2241" y="176"/>
                </a:cubicBezTo>
                <a:cubicBezTo>
                  <a:pt x="2232" y="84"/>
                  <a:pt x="2223" y="30"/>
                  <a:pt x="2186" y="10"/>
                </a:cubicBezTo>
                <a:close/>
                <a:moveTo>
                  <a:pt x="887" y="85"/>
                </a:moveTo>
                <a:cubicBezTo>
                  <a:pt x="878" y="70"/>
                  <a:pt x="856" y="81"/>
                  <a:pt x="821" y="101"/>
                </a:cubicBezTo>
                <a:cubicBezTo>
                  <a:pt x="769" y="131"/>
                  <a:pt x="700" y="150"/>
                  <a:pt x="661" y="151"/>
                </a:cubicBezTo>
                <a:cubicBezTo>
                  <a:pt x="621" y="152"/>
                  <a:pt x="626" y="192"/>
                  <a:pt x="678" y="242"/>
                </a:cubicBezTo>
                <a:cubicBezTo>
                  <a:pt x="802" y="363"/>
                  <a:pt x="839" y="351"/>
                  <a:pt x="881" y="184"/>
                </a:cubicBezTo>
                <a:cubicBezTo>
                  <a:pt x="895" y="131"/>
                  <a:pt x="896" y="99"/>
                  <a:pt x="887" y="85"/>
                </a:cubicBezTo>
                <a:close/>
                <a:moveTo>
                  <a:pt x="15886" y="109"/>
                </a:moveTo>
                <a:cubicBezTo>
                  <a:pt x="15852" y="78"/>
                  <a:pt x="15825" y="115"/>
                  <a:pt x="15825" y="192"/>
                </a:cubicBezTo>
                <a:cubicBezTo>
                  <a:pt x="15825" y="350"/>
                  <a:pt x="15862" y="375"/>
                  <a:pt x="15913" y="250"/>
                </a:cubicBezTo>
                <a:cubicBezTo>
                  <a:pt x="15932" y="204"/>
                  <a:pt x="15919" y="140"/>
                  <a:pt x="15886" y="109"/>
                </a:cubicBezTo>
                <a:close/>
                <a:moveTo>
                  <a:pt x="17614" y="109"/>
                </a:moveTo>
                <a:cubicBezTo>
                  <a:pt x="17581" y="79"/>
                  <a:pt x="17553" y="99"/>
                  <a:pt x="17553" y="151"/>
                </a:cubicBezTo>
                <a:cubicBezTo>
                  <a:pt x="17553" y="203"/>
                  <a:pt x="17581" y="242"/>
                  <a:pt x="17614" y="242"/>
                </a:cubicBezTo>
                <a:cubicBezTo>
                  <a:pt x="17647" y="242"/>
                  <a:pt x="17674" y="222"/>
                  <a:pt x="17674" y="201"/>
                </a:cubicBezTo>
                <a:cubicBezTo>
                  <a:pt x="17674" y="179"/>
                  <a:pt x="17647" y="140"/>
                  <a:pt x="17614" y="109"/>
                </a:cubicBezTo>
                <a:close/>
                <a:moveTo>
                  <a:pt x="6985" y="184"/>
                </a:moveTo>
                <a:cubicBezTo>
                  <a:pt x="6938" y="213"/>
                  <a:pt x="6955" y="230"/>
                  <a:pt x="7024" y="234"/>
                </a:cubicBezTo>
                <a:cubicBezTo>
                  <a:pt x="7087" y="238"/>
                  <a:pt x="7121" y="214"/>
                  <a:pt x="7101" y="184"/>
                </a:cubicBezTo>
                <a:cubicBezTo>
                  <a:pt x="7081" y="154"/>
                  <a:pt x="7029" y="158"/>
                  <a:pt x="6985" y="184"/>
                </a:cubicBezTo>
                <a:close/>
                <a:moveTo>
                  <a:pt x="15231" y="201"/>
                </a:moveTo>
                <a:cubicBezTo>
                  <a:pt x="15198" y="170"/>
                  <a:pt x="15170" y="182"/>
                  <a:pt x="15170" y="234"/>
                </a:cubicBezTo>
                <a:cubicBezTo>
                  <a:pt x="15170" y="286"/>
                  <a:pt x="15198" y="333"/>
                  <a:pt x="15231" y="333"/>
                </a:cubicBezTo>
                <a:cubicBezTo>
                  <a:pt x="15263" y="333"/>
                  <a:pt x="15286" y="314"/>
                  <a:pt x="15286" y="292"/>
                </a:cubicBezTo>
                <a:cubicBezTo>
                  <a:pt x="15286" y="270"/>
                  <a:pt x="15263" y="231"/>
                  <a:pt x="15231" y="201"/>
                </a:cubicBezTo>
                <a:close/>
                <a:moveTo>
                  <a:pt x="3441" y="217"/>
                </a:moveTo>
                <a:cubicBezTo>
                  <a:pt x="3336" y="187"/>
                  <a:pt x="3254" y="217"/>
                  <a:pt x="3210" y="308"/>
                </a:cubicBezTo>
                <a:cubicBezTo>
                  <a:pt x="3161" y="408"/>
                  <a:pt x="3130" y="415"/>
                  <a:pt x="3100" y="342"/>
                </a:cubicBezTo>
                <a:cubicBezTo>
                  <a:pt x="3076" y="285"/>
                  <a:pt x="3025" y="242"/>
                  <a:pt x="2990" y="242"/>
                </a:cubicBezTo>
                <a:cubicBezTo>
                  <a:pt x="2954" y="242"/>
                  <a:pt x="2974" y="326"/>
                  <a:pt x="3034" y="425"/>
                </a:cubicBezTo>
                <a:cubicBezTo>
                  <a:pt x="3168" y="649"/>
                  <a:pt x="3275" y="649"/>
                  <a:pt x="3457" y="433"/>
                </a:cubicBezTo>
                <a:lnTo>
                  <a:pt x="3600" y="259"/>
                </a:lnTo>
                <a:lnTo>
                  <a:pt x="3441" y="217"/>
                </a:lnTo>
                <a:close/>
                <a:moveTo>
                  <a:pt x="7475" y="333"/>
                </a:moveTo>
                <a:cubicBezTo>
                  <a:pt x="7472" y="321"/>
                  <a:pt x="7446" y="331"/>
                  <a:pt x="7398" y="358"/>
                </a:cubicBezTo>
                <a:cubicBezTo>
                  <a:pt x="7338" y="392"/>
                  <a:pt x="7252" y="425"/>
                  <a:pt x="7206" y="425"/>
                </a:cubicBezTo>
                <a:cubicBezTo>
                  <a:pt x="7159" y="425"/>
                  <a:pt x="7118" y="458"/>
                  <a:pt x="7118" y="507"/>
                </a:cubicBezTo>
                <a:cubicBezTo>
                  <a:pt x="7118" y="654"/>
                  <a:pt x="7337" y="614"/>
                  <a:pt x="7426" y="449"/>
                </a:cubicBezTo>
                <a:cubicBezTo>
                  <a:pt x="7462" y="383"/>
                  <a:pt x="7479" y="346"/>
                  <a:pt x="7475" y="333"/>
                </a:cubicBezTo>
                <a:close/>
                <a:moveTo>
                  <a:pt x="474" y="532"/>
                </a:moveTo>
                <a:cubicBezTo>
                  <a:pt x="456" y="505"/>
                  <a:pt x="405" y="529"/>
                  <a:pt x="364" y="590"/>
                </a:cubicBezTo>
                <a:cubicBezTo>
                  <a:pt x="306" y="679"/>
                  <a:pt x="312" y="689"/>
                  <a:pt x="397" y="640"/>
                </a:cubicBezTo>
                <a:cubicBezTo>
                  <a:pt x="456" y="606"/>
                  <a:pt x="493" y="560"/>
                  <a:pt x="474" y="532"/>
                </a:cubicBezTo>
                <a:close/>
                <a:moveTo>
                  <a:pt x="6793" y="781"/>
                </a:moveTo>
                <a:cubicBezTo>
                  <a:pt x="6778" y="781"/>
                  <a:pt x="6753" y="823"/>
                  <a:pt x="6732" y="872"/>
                </a:cubicBezTo>
                <a:cubicBezTo>
                  <a:pt x="6712" y="922"/>
                  <a:pt x="6725" y="964"/>
                  <a:pt x="6760" y="964"/>
                </a:cubicBezTo>
                <a:cubicBezTo>
                  <a:pt x="6795" y="964"/>
                  <a:pt x="6820" y="922"/>
                  <a:pt x="6820" y="872"/>
                </a:cubicBezTo>
                <a:cubicBezTo>
                  <a:pt x="6820" y="823"/>
                  <a:pt x="6807" y="781"/>
                  <a:pt x="6793" y="781"/>
                </a:cubicBezTo>
                <a:close/>
                <a:moveTo>
                  <a:pt x="3111" y="1005"/>
                </a:moveTo>
                <a:cubicBezTo>
                  <a:pt x="3092" y="977"/>
                  <a:pt x="3061" y="1024"/>
                  <a:pt x="3039" y="1113"/>
                </a:cubicBezTo>
                <a:cubicBezTo>
                  <a:pt x="3007" y="1241"/>
                  <a:pt x="3013" y="1251"/>
                  <a:pt x="3072" y="1163"/>
                </a:cubicBezTo>
                <a:cubicBezTo>
                  <a:pt x="3113" y="1102"/>
                  <a:pt x="3129" y="1033"/>
                  <a:pt x="3111" y="1005"/>
                </a:cubicBezTo>
                <a:close/>
                <a:moveTo>
                  <a:pt x="744" y="1179"/>
                </a:moveTo>
                <a:cubicBezTo>
                  <a:pt x="708" y="1212"/>
                  <a:pt x="696" y="1286"/>
                  <a:pt x="716" y="1337"/>
                </a:cubicBezTo>
                <a:cubicBezTo>
                  <a:pt x="741" y="1398"/>
                  <a:pt x="773" y="1393"/>
                  <a:pt x="815" y="1328"/>
                </a:cubicBezTo>
                <a:cubicBezTo>
                  <a:pt x="892" y="1213"/>
                  <a:pt x="836" y="1094"/>
                  <a:pt x="744" y="1179"/>
                </a:cubicBezTo>
                <a:close/>
                <a:moveTo>
                  <a:pt x="18555" y="2091"/>
                </a:moveTo>
                <a:cubicBezTo>
                  <a:pt x="18527" y="2117"/>
                  <a:pt x="18520" y="2178"/>
                  <a:pt x="18539" y="2224"/>
                </a:cubicBezTo>
                <a:cubicBezTo>
                  <a:pt x="18587" y="2342"/>
                  <a:pt x="18605" y="2326"/>
                  <a:pt x="18605" y="2174"/>
                </a:cubicBezTo>
                <a:cubicBezTo>
                  <a:pt x="18605" y="2102"/>
                  <a:pt x="18583" y="2065"/>
                  <a:pt x="18555" y="2091"/>
                </a:cubicBezTo>
                <a:close/>
                <a:moveTo>
                  <a:pt x="19177" y="2149"/>
                </a:moveTo>
                <a:cubicBezTo>
                  <a:pt x="19138" y="2130"/>
                  <a:pt x="19106" y="2196"/>
                  <a:pt x="19106" y="2299"/>
                </a:cubicBezTo>
                <a:cubicBezTo>
                  <a:pt x="19106" y="2428"/>
                  <a:pt x="19129" y="2469"/>
                  <a:pt x="19194" y="2431"/>
                </a:cubicBezTo>
                <a:cubicBezTo>
                  <a:pt x="19295" y="2373"/>
                  <a:pt x="19287" y="2205"/>
                  <a:pt x="19177" y="2149"/>
                </a:cubicBezTo>
                <a:close/>
                <a:moveTo>
                  <a:pt x="61" y="8759"/>
                </a:moveTo>
                <a:cubicBezTo>
                  <a:pt x="42" y="8687"/>
                  <a:pt x="31" y="8712"/>
                  <a:pt x="28" y="8817"/>
                </a:cubicBezTo>
                <a:cubicBezTo>
                  <a:pt x="26" y="8911"/>
                  <a:pt x="42" y="8963"/>
                  <a:pt x="61" y="8933"/>
                </a:cubicBezTo>
                <a:cubicBezTo>
                  <a:pt x="81" y="8903"/>
                  <a:pt x="79" y="8823"/>
                  <a:pt x="61" y="8759"/>
                </a:cubicBezTo>
                <a:close/>
                <a:moveTo>
                  <a:pt x="326" y="10757"/>
                </a:moveTo>
                <a:cubicBezTo>
                  <a:pt x="295" y="10757"/>
                  <a:pt x="287" y="11113"/>
                  <a:pt x="315" y="11271"/>
                </a:cubicBezTo>
                <a:cubicBezTo>
                  <a:pt x="317" y="11286"/>
                  <a:pt x="347" y="11281"/>
                  <a:pt x="375" y="11255"/>
                </a:cubicBezTo>
                <a:cubicBezTo>
                  <a:pt x="433" y="11201"/>
                  <a:pt x="388" y="10757"/>
                  <a:pt x="326" y="10757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Line Line" id="281" name="Google Shape;281;p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5400000">
            <a:off x="2251377" y="2524124"/>
            <a:ext cx="4641246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 Line" id="282" name="Google Shape;282;p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45941" y="1953085"/>
            <a:ext cx="496349" cy="17171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0"/>
          <p:cNvSpPr txBox="1"/>
          <p:nvPr/>
        </p:nvSpPr>
        <p:spPr>
          <a:xfrm>
            <a:off x="3846439" y="1535020"/>
            <a:ext cx="6093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Analysis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Ready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(ARD)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Optimized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endParaRPr sz="500"/>
          </a:p>
        </p:txBody>
      </p:sp>
      <p:sp>
        <p:nvSpPr>
          <p:cNvPr id="284" name="Google Shape;284;p40"/>
          <p:cNvSpPr txBox="1"/>
          <p:nvPr/>
        </p:nvSpPr>
        <p:spPr>
          <a:xfrm>
            <a:off x="4907994" y="174685"/>
            <a:ext cx="14616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Computing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Google Shape;285;p40"/>
          <p:cNvSpPr/>
          <p:nvPr/>
        </p:nvSpPr>
        <p:spPr>
          <a:xfrm>
            <a:off x="5756068" y="1270346"/>
            <a:ext cx="565542" cy="316803"/>
          </a:xfrm>
          <a:custGeom>
            <a:rect b="b" l="l" r="r" t="t"/>
            <a:pathLst>
              <a:path extrusionOk="0" h="21599" w="2160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ADEFF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86" name="Google Shape;286;p40"/>
          <p:cNvPicPr preferRelativeResize="0"/>
          <p:nvPr/>
        </p:nvPicPr>
        <p:blipFill rotWithShape="1">
          <a:blip r:embed="rId13">
            <a:alphaModFix/>
          </a:blip>
          <a:srcRect b="0" l="0" r="0" t="17790"/>
          <a:stretch/>
        </p:blipFill>
        <p:spPr>
          <a:xfrm>
            <a:off x="4967560" y="2217694"/>
            <a:ext cx="1102194" cy="906168"/>
          </a:xfrm>
          <a:custGeom>
            <a:rect b="b" l="l" r="r" t="t"/>
            <a:pathLst>
              <a:path extrusionOk="0" h="21596" w="21600">
                <a:moveTo>
                  <a:pt x="14667" y="0"/>
                </a:moveTo>
                <a:cubicBezTo>
                  <a:pt x="14596" y="0"/>
                  <a:pt x="14551" y="73"/>
                  <a:pt x="14565" y="159"/>
                </a:cubicBezTo>
                <a:cubicBezTo>
                  <a:pt x="14605" y="399"/>
                  <a:pt x="7823" y="385"/>
                  <a:pt x="7455" y="145"/>
                </a:cubicBezTo>
                <a:cubicBezTo>
                  <a:pt x="7311" y="52"/>
                  <a:pt x="7104" y="-4"/>
                  <a:pt x="6997" y="21"/>
                </a:cubicBezTo>
                <a:cubicBezTo>
                  <a:pt x="6826" y="61"/>
                  <a:pt x="6803" y="195"/>
                  <a:pt x="6796" y="1138"/>
                </a:cubicBezTo>
                <a:lnTo>
                  <a:pt x="6787" y="2209"/>
                </a:lnTo>
                <a:lnTo>
                  <a:pt x="8715" y="2209"/>
                </a:lnTo>
                <a:lnTo>
                  <a:pt x="10645" y="2209"/>
                </a:lnTo>
                <a:lnTo>
                  <a:pt x="10645" y="2968"/>
                </a:lnTo>
                <a:lnTo>
                  <a:pt x="10645" y="3724"/>
                </a:lnTo>
                <a:lnTo>
                  <a:pt x="7580" y="3788"/>
                </a:lnTo>
                <a:cubicBezTo>
                  <a:pt x="5895" y="3822"/>
                  <a:pt x="4471" y="3813"/>
                  <a:pt x="4413" y="3766"/>
                </a:cubicBezTo>
                <a:cubicBezTo>
                  <a:pt x="4343" y="3710"/>
                  <a:pt x="4319" y="4138"/>
                  <a:pt x="4340" y="5029"/>
                </a:cubicBezTo>
                <a:cubicBezTo>
                  <a:pt x="4377" y="6626"/>
                  <a:pt x="4273" y="6987"/>
                  <a:pt x="3762" y="7047"/>
                </a:cubicBezTo>
                <a:lnTo>
                  <a:pt x="3427" y="7086"/>
                </a:lnTo>
                <a:lnTo>
                  <a:pt x="3427" y="8218"/>
                </a:lnTo>
                <a:lnTo>
                  <a:pt x="3427" y="9345"/>
                </a:lnTo>
                <a:lnTo>
                  <a:pt x="3736" y="9345"/>
                </a:lnTo>
                <a:cubicBezTo>
                  <a:pt x="3934" y="9345"/>
                  <a:pt x="4094" y="9436"/>
                  <a:pt x="4177" y="9597"/>
                </a:cubicBezTo>
                <a:cubicBezTo>
                  <a:pt x="4354" y="9942"/>
                  <a:pt x="4837" y="9938"/>
                  <a:pt x="4911" y="9590"/>
                </a:cubicBezTo>
                <a:cubicBezTo>
                  <a:pt x="4947" y="9425"/>
                  <a:pt x="5039" y="9345"/>
                  <a:pt x="5159" y="9370"/>
                </a:cubicBezTo>
                <a:cubicBezTo>
                  <a:pt x="5287" y="9397"/>
                  <a:pt x="5349" y="9329"/>
                  <a:pt x="5349" y="9168"/>
                </a:cubicBezTo>
                <a:cubicBezTo>
                  <a:pt x="5349" y="9037"/>
                  <a:pt x="5452" y="8884"/>
                  <a:pt x="5576" y="8828"/>
                </a:cubicBezTo>
                <a:cubicBezTo>
                  <a:pt x="5770" y="8741"/>
                  <a:pt x="5797" y="8649"/>
                  <a:pt x="5763" y="8200"/>
                </a:cubicBezTo>
                <a:cubicBezTo>
                  <a:pt x="5737" y="7848"/>
                  <a:pt x="5650" y="7613"/>
                  <a:pt x="5506" y="7491"/>
                </a:cubicBezTo>
                <a:cubicBezTo>
                  <a:pt x="5388" y="7390"/>
                  <a:pt x="5317" y="7260"/>
                  <a:pt x="5346" y="7203"/>
                </a:cubicBezTo>
                <a:cubicBezTo>
                  <a:pt x="5393" y="7111"/>
                  <a:pt x="5110" y="6944"/>
                  <a:pt x="4830" y="6898"/>
                </a:cubicBezTo>
                <a:cubicBezTo>
                  <a:pt x="4771" y="6889"/>
                  <a:pt x="4712" y="6356"/>
                  <a:pt x="4696" y="5671"/>
                </a:cubicBezTo>
                <a:cubicBezTo>
                  <a:pt x="4673" y="4749"/>
                  <a:pt x="4701" y="4421"/>
                  <a:pt x="4812" y="4309"/>
                </a:cubicBezTo>
                <a:cubicBezTo>
                  <a:pt x="4918" y="4203"/>
                  <a:pt x="5751" y="4171"/>
                  <a:pt x="7802" y="4196"/>
                </a:cubicBezTo>
                <a:lnTo>
                  <a:pt x="10645" y="4231"/>
                </a:lnTo>
                <a:lnTo>
                  <a:pt x="10675" y="4547"/>
                </a:lnTo>
                <a:cubicBezTo>
                  <a:pt x="10698" y="4799"/>
                  <a:pt x="10504" y="5100"/>
                  <a:pt x="9712" y="6058"/>
                </a:cubicBezTo>
                <a:cubicBezTo>
                  <a:pt x="9168" y="6716"/>
                  <a:pt x="8723" y="7324"/>
                  <a:pt x="8723" y="7409"/>
                </a:cubicBezTo>
                <a:cubicBezTo>
                  <a:pt x="8723" y="7494"/>
                  <a:pt x="8643" y="7622"/>
                  <a:pt x="8543" y="7693"/>
                </a:cubicBezTo>
                <a:cubicBezTo>
                  <a:pt x="8443" y="7763"/>
                  <a:pt x="8410" y="7822"/>
                  <a:pt x="8470" y="7824"/>
                </a:cubicBezTo>
                <a:cubicBezTo>
                  <a:pt x="8530" y="7826"/>
                  <a:pt x="8623" y="7772"/>
                  <a:pt x="8680" y="7703"/>
                </a:cubicBezTo>
                <a:cubicBezTo>
                  <a:pt x="8831" y="7519"/>
                  <a:pt x="10730" y="9868"/>
                  <a:pt x="10680" y="10179"/>
                </a:cubicBezTo>
                <a:cubicBezTo>
                  <a:pt x="10645" y="10400"/>
                  <a:pt x="10504" y="10420"/>
                  <a:pt x="8653" y="10452"/>
                </a:cubicBezTo>
                <a:cubicBezTo>
                  <a:pt x="6968" y="10481"/>
                  <a:pt x="6647" y="10519"/>
                  <a:pt x="6527" y="10693"/>
                </a:cubicBezTo>
                <a:cubicBezTo>
                  <a:pt x="6450" y="10806"/>
                  <a:pt x="6363" y="11303"/>
                  <a:pt x="6335" y="11796"/>
                </a:cubicBezTo>
                <a:cubicBezTo>
                  <a:pt x="6289" y="12588"/>
                  <a:pt x="6260" y="12687"/>
                  <a:pt x="6087" y="12651"/>
                </a:cubicBezTo>
                <a:cubicBezTo>
                  <a:pt x="5951" y="12623"/>
                  <a:pt x="5910" y="12666"/>
                  <a:pt x="5950" y="12793"/>
                </a:cubicBezTo>
                <a:cubicBezTo>
                  <a:pt x="6020" y="13015"/>
                  <a:pt x="5837" y="13264"/>
                  <a:pt x="5664" y="13183"/>
                </a:cubicBezTo>
                <a:cubicBezTo>
                  <a:pt x="5572" y="13140"/>
                  <a:pt x="5536" y="13427"/>
                  <a:pt x="5527" y="14251"/>
                </a:cubicBezTo>
                <a:lnTo>
                  <a:pt x="5512" y="15379"/>
                </a:lnTo>
                <a:lnTo>
                  <a:pt x="6451" y="15379"/>
                </a:lnTo>
                <a:cubicBezTo>
                  <a:pt x="7168" y="15379"/>
                  <a:pt x="7374" y="15342"/>
                  <a:pt x="7335" y="15219"/>
                </a:cubicBezTo>
                <a:cubicBezTo>
                  <a:pt x="7268" y="15005"/>
                  <a:pt x="7464" y="14777"/>
                  <a:pt x="7644" y="14861"/>
                </a:cubicBezTo>
                <a:cubicBezTo>
                  <a:pt x="7752" y="14911"/>
                  <a:pt x="7787" y="14799"/>
                  <a:pt x="7787" y="14410"/>
                </a:cubicBezTo>
                <a:cubicBezTo>
                  <a:pt x="7787" y="14125"/>
                  <a:pt x="7787" y="13849"/>
                  <a:pt x="7787" y="13797"/>
                </a:cubicBezTo>
                <a:cubicBezTo>
                  <a:pt x="7787" y="13745"/>
                  <a:pt x="7754" y="13698"/>
                  <a:pt x="7711" y="13694"/>
                </a:cubicBezTo>
                <a:cubicBezTo>
                  <a:pt x="7669" y="13690"/>
                  <a:pt x="7432" y="13456"/>
                  <a:pt x="7186" y="13172"/>
                </a:cubicBezTo>
                <a:lnTo>
                  <a:pt x="6740" y="12655"/>
                </a:lnTo>
                <a:lnTo>
                  <a:pt x="6772" y="11789"/>
                </a:lnTo>
                <a:lnTo>
                  <a:pt x="6801" y="10924"/>
                </a:lnTo>
                <a:lnTo>
                  <a:pt x="8723" y="10924"/>
                </a:lnTo>
                <a:lnTo>
                  <a:pt x="10645" y="10924"/>
                </a:lnTo>
                <a:lnTo>
                  <a:pt x="10645" y="12818"/>
                </a:lnTo>
                <a:lnTo>
                  <a:pt x="10645" y="14712"/>
                </a:lnTo>
                <a:lnTo>
                  <a:pt x="10281" y="14680"/>
                </a:lnTo>
                <a:cubicBezTo>
                  <a:pt x="9000" y="14573"/>
                  <a:pt x="8411" y="14594"/>
                  <a:pt x="8411" y="14744"/>
                </a:cubicBezTo>
                <a:cubicBezTo>
                  <a:pt x="8411" y="14830"/>
                  <a:pt x="8487" y="14900"/>
                  <a:pt x="8578" y="14900"/>
                </a:cubicBezTo>
                <a:cubicBezTo>
                  <a:pt x="8669" y="14900"/>
                  <a:pt x="8766" y="15016"/>
                  <a:pt x="8796" y="15155"/>
                </a:cubicBezTo>
                <a:cubicBezTo>
                  <a:pt x="8866" y="15478"/>
                  <a:pt x="9035" y="15483"/>
                  <a:pt x="9035" y="15162"/>
                </a:cubicBezTo>
                <a:cubicBezTo>
                  <a:pt x="9035" y="14845"/>
                  <a:pt x="9135" y="14778"/>
                  <a:pt x="9423" y="14910"/>
                </a:cubicBezTo>
                <a:cubicBezTo>
                  <a:pt x="9625" y="15003"/>
                  <a:pt x="9657" y="15112"/>
                  <a:pt x="9657" y="15694"/>
                </a:cubicBezTo>
                <a:cubicBezTo>
                  <a:pt x="9657" y="16065"/>
                  <a:pt x="9714" y="16434"/>
                  <a:pt x="9782" y="16517"/>
                </a:cubicBezTo>
                <a:cubicBezTo>
                  <a:pt x="9879" y="16635"/>
                  <a:pt x="9879" y="16704"/>
                  <a:pt x="9782" y="16822"/>
                </a:cubicBezTo>
                <a:cubicBezTo>
                  <a:pt x="9714" y="16905"/>
                  <a:pt x="9657" y="17073"/>
                  <a:pt x="9657" y="17198"/>
                </a:cubicBezTo>
                <a:cubicBezTo>
                  <a:pt x="9657" y="17434"/>
                  <a:pt x="9811" y="17510"/>
                  <a:pt x="9908" y="17319"/>
                </a:cubicBezTo>
                <a:cubicBezTo>
                  <a:pt x="9985" y="17165"/>
                  <a:pt x="10983" y="17153"/>
                  <a:pt x="11060" y="17304"/>
                </a:cubicBezTo>
                <a:cubicBezTo>
                  <a:pt x="11094" y="17373"/>
                  <a:pt x="11307" y="17429"/>
                  <a:pt x="11532" y="17429"/>
                </a:cubicBezTo>
                <a:lnTo>
                  <a:pt x="11943" y="17429"/>
                </a:lnTo>
                <a:lnTo>
                  <a:pt x="11943" y="15974"/>
                </a:lnTo>
                <a:cubicBezTo>
                  <a:pt x="11943" y="15176"/>
                  <a:pt x="11917" y="14524"/>
                  <a:pt x="11888" y="14524"/>
                </a:cubicBezTo>
                <a:cubicBezTo>
                  <a:pt x="11859" y="14524"/>
                  <a:pt x="11749" y="14589"/>
                  <a:pt x="11643" y="14669"/>
                </a:cubicBezTo>
                <a:cubicBezTo>
                  <a:pt x="11537" y="14750"/>
                  <a:pt x="11377" y="14779"/>
                  <a:pt x="11287" y="14737"/>
                </a:cubicBezTo>
                <a:cubicBezTo>
                  <a:pt x="11150" y="14673"/>
                  <a:pt x="11118" y="14359"/>
                  <a:pt x="11092" y="12814"/>
                </a:cubicBezTo>
                <a:cubicBezTo>
                  <a:pt x="11074" y="11798"/>
                  <a:pt x="11080" y="10942"/>
                  <a:pt x="11103" y="10913"/>
                </a:cubicBezTo>
                <a:cubicBezTo>
                  <a:pt x="11127" y="10884"/>
                  <a:pt x="11969" y="10860"/>
                  <a:pt x="12976" y="10860"/>
                </a:cubicBezTo>
                <a:cubicBezTo>
                  <a:pt x="14262" y="10860"/>
                  <a:pt x="14845" y="10906"/>
                  <a:pt x="14933" y="11012"/>
                </a:cubicBezTo>
                <a:cubicBezTo>
                  <a:pt x="15063" y="11171"/>
                  <a:pt x="15109" y="12650"/>
                  <a:pt x="14988" y="12796"/>
                </a:cubicBezTo>
                <a:cubicBezTo>
                  <a:pt x="14951" y="12842"/>
                  <a:pt x="14863" y="12820"/>
                  <a:pt x="14790" y="12747"/>
                </a:cubicBezTo>
                <a:cubicBezTo>
                  <a:pt x="14692" y="12648"/>
                  <a:pt x="14627" y="12678"/>
                  <a:pt x="14542" y="12871"/>
                </a:cubicBezTo>
                <a:cubicBezTo>
                  <a:pt x="14479" y="13014"/>
                  <a:pt x="14366" y="13133"/>
                  <a:pt x="14291" y="13133"/>
                </a:cubicBezTo>
                <a:cubicBezTo>
                  <a:pt x="14209" y="13133"/>
                  <a:pt x="14151" y="13296"/>
                  <a:pt x="14145" y="13541"/>
                </a:cubicBezTo>
                <a:cubicBezTo>
                  <a:pt x="14140" y="13765"/>
                  <a:pt x="14062" y="14012"/>
                  <a:pt x="13973" y="14091"/>
                </a:cubicBezTo>
                <a:cubicBezTo>
                  <a:pt x="13758" y="14283"/>
                  <a:pt x="13770" y="14353"/>
                  <a:pt x="14029" y="14435"/>
                </a:cubicBezTo>
                <a:cubicBezTo>
                  <a:pt x="14178" y="14483"/>
                  <a:pt x="14238" y="14594"/>
                  <a:pt x="14224" y="14797"/>
                </a:cubicBezTo>
                <a:cubicBezTo>
                  <a:pt x="14183" y="15405"/>
                  <a:pt x="14182" y="15407"/>
                  <a:pt x="15160" y="15407"/>
                </a:cubicBezTo>
                <a:cubicBezTo>
                  <a:pt x="15946" y="15407"/>
                  <a:pt x="16096" y="15374"/>
                  <a:pt x="16096" y="15205"/>
                </a:cubicBezTo>
                <a:cubicBezTo>
                  <a:pt x="16096" y="15094"/>
                  <a:pt x="16189" y="14975"/>
                  <a:pt x="16304" y="14939"/>
                </a:cubicBezTo>
                <a:cubicBezTo>
                  <a:pt x="16475" y="14884"/>
                  <a:pt x="16511" y="14764"/>
                  <a:pt x="16511" y="14268"/>
                </a:cubicBezTo>
                <a:cubicBezTo>
                  <a:pt x="16511" y="13773"/>
                  <a:pt x="16475" y="13656"/>
                  <a:pt x="16304" y="13602"/>
                </a:cubicBezTo>
                <a:cubicBezTo>
                  <a:pt x="16144" y="13551"/>
                  <a:pt x="16096" y="13428"/>
                  <a:pt x="16096" y="13080"/>
                </a:cubicBezTo>
                <a:cubicBezTo>
                  <a:pt x="16096" y="12715"/>
                  <a:pt x="16057" y="12630"/>
                  <a:pt x="15895" y="12630"/>
                </a:cubicBezTo>
                <a:cubicBezTo>
                  <a:pt x="15784" y="12630"/>
                  <a:pt x="15663" y="12687"/>
                  <a:pt x="15627" y="12757"/>
                </a:cubicBezTo>
                <a:cubicBezTo>
                  <a:pt x="15475" y="13057"/>
                  <a:pt x="15369" y="12679"/>
                  <a:pt x="15367" y="11832"/>
                </a:cubicBezTo>
                <a:cubicBezTo>
                  <a:pt x="15366" y="11332"/>
                  <a:pt x="15322" y="10836"/>
                  <a:pt x="15268" y="10732"/>
                </a:cubicBezTo>
                <a:cubicBezTo>
                  <a:pt x="15188" y="10578"/>
                  <a:pt x="14789" y="10532"/>
                  <a:pt x="13116" y="10480"/>
                </a:cubicBezTo>
                <a:cubicBezTo>
                  <a:pt x="11133" y="10420"/>
                  <a:pt x="11061" y="10409"/>
                  <a:pt x="11095" y="10165"/>
                </a:cubicBezTo>
                <a:cubicBezTo>
                  <a:pt x="11136" y="9863"/>
                  <a:pt x="11615" y="9221"/>
                  <a:pt x="11771" y="9257"/>
                </a:cubicBezTo>
                <a:cubicBezTo>
                  <a:pt x="11832" y="9271"/>
                  <a:pt x="11882" y="9214"/>
                  <a:pt x="11885" y="9133"/>
                </a:cubicBezTo>
                <a:cubicBezTo>
                  <a:pt x="11891" y="8954"/>
                  <a:pt x="12029" y="8778"/>
                  <a:pt x="12159" y="8778"/>
                </a:cubicBezTo>
                <a:cubicBezTo>
                  <a:pt x="12211" y="8778"/>
                  <a:pt x="12256" y="8720"/>
                  <a:pt x="12261" y="8650"/>
                </a:cubicBezTo>
                <a:cubicBezTo>
                  <a:pt x="12278" y="8407"/>
                  <a:pt x="12479" y="8222"/>
                  <a:pt x="12643" y="8299"/>
                </a:cubicBezTo>
                <a:cubicBezTo>
                  <a:pt x="12765" y="8356"/>
                  <a:pt x="12792" y="8323"/>
                  <a:pt x="12745" y="8175"/>
                </a:cubicBezTo>
                <a:cubicBezTo>
                  <a:pt x="12685" y="7985"/>
                  <a:pt x="12893" y="7638"/>
                  <a:pt x="12993" y="7760"/>
                </a:cubicBezTo>
                <a:cubicBezTo>
                  <a:pt x="13019" y="7791"/>
                  <a:pt x="13050" y="7690"/>
                  <a:pt x="13060" y="7533"/>
                </a:cubicBezTo>
                <a:cubicBezTo>
                  <a:pt x="13074" y="7329"/>
                  <a:pt x="12845" y="6966"/>
                  <a:pt x="12255" y="6253"/>
                </a:cubicBezTo>
                <a:cubicBezTo>
                  <a:pt x="11803" y="5706"/>
                  <a:pt x="11463" y="5203"/>
                  <a:pt x="11497" y="5135"/>
                </a:cubicBezTo>
                <a:cubicBezTo>
                  <a:pt x="11532" y="5068"/>
                  <a:pt x="11512" y="5049"/>
                  <a:pt x="11453" y="5093"/>
                </a:cubicBezTo>
                <a:cubicBezTo>
                  <a:pt x="11313" y="5198"/>
                  <a:pt x="11054" y="4801"/>
                  <a:pt x="11057" y="4483"/>
                </a:cubicBezTo>
                <a:cubicBezTo>
                  <a:pt x="11058" y="4237"/>
                  <a:pt x="11140" y="4228"/>
                  <a:pt x="13956" y="4196"/>
                </a:cubicBezTo>
                <a:cubicBezTo>
                  <a:pt x="16005" y="4172"/>
                  <a:pt x="16891" y="4204"/>
                  <a:pt x="16992" y="4306"/>
                </a:cubicBezTo>
                <a:cubicBezTo>
                  <a:pt x="17210" y="4526"/>
                  <a:pt x="17192" y="6674"/>
                  <a:pt x="16971" y="6778"/>
                </a:cubicBezTo>
                <a:cubicBezTo>
                  <a:pt x="16882" y="6819"/>
                  <a:pt x="16756" y="6789"/>
                  <a:pt x="16691" y="6710"/>
                </a:cubicBezTo>
                <a:cubicBezTo>
                  <a:pt x="16376" y="6327"/>
                  <a:pt x="16304" y="6551"/>
                  <a:pt x="16304" y="7923"/>
                </a:cubicBezTo>
                <a:lnTo>
                  <a:pt x="16304" y="9282"/>
                </a:lnTo>
                <a:lnTo>
                  <a:pt x="17444" y="9282"/>
                </a:lnTo>
                <a:lnTo>
                  <a:pt x="18584" y="9282"/>
                </a:lnTo>
                <a:lnTo>
                  <a:pt x="18570" y="7984"/>
                </a:lnTo>
                <a:cubicBezTo>
                  <a:pt x="18557" y="6693"/>
                  <a:pt x="18489" y="6423"/>
                  <a:pt x="18240" y="6675"/>
                </a:cubicBezTo>
                <a:cubicBezTo>
                  <a:pt x="18169" y="6747"/>
                  <a:pt x="17974" y="6789"/>
                  <a:pt x="17806" y="6767"/>
                </a:cubicBezTo>
                <a:lnTo>
                  <a:pt x="17496" y="6728"/>
                </a:lnTo>
                <a:lnTo>
                  <a:pt x="17429" y="5352"/>
                </a:lnTo>
                <a:cubicBezTo>
                  <a:pt x="17391" y="4595"/>
                  <a:pt x="17347" y="3921"/>
                  <a:pt x="17333" y="3852"/>
                </a:cubicBezTo>
                <a:cubicBezTo>
                  <a:pt x="17317" y="3770"/>
                  <a:pt x="16244" y="3739"/>
                  <a:pt x="14297" y="3763"/>
                </a:cubicBezTo>
                <a:cubicBezTo>
                  <a:pt x="12641" y="3783"/>
                  <a:pt x="11234" y="3775"/>
                  <a:pt x="11170" y="3745"/>
                </a:cubicBezTo>
                <a:cubicBezTo>
                  <a:pt x="11096" y="3710"/>
                  <a:pt x="11074" y="3433"/>
                  <a:pt x="11109" y="2951"/>
                </a:cubicBezTo>
                <a:lnTo>
                  <a:pt x="11165" y="2209"/>
                </a:lnTo>
                <a:lnTo>
                  <a:pt x="12982" y="2209"/>
                </a:lnTo>
                <a:lnTo>
                  <a:pt x="14799" y="2209"/>
                </a:lnTo>
                <a:lnTo>
                  <a:pt x="14799" y="1106"/>
                </a:lnTo>
                <a:cubicBezTo>
                  <a:pt x="14799" y="307"/>
                  <a:pt x="14761" y="0"/>
                  <a:pt x="14667" y="0"/>
                </a:cubicBezTo>
                <a:close/>
                <a:moveTo>
                  <a:pt x="14927" y="6047"/>
                </a:moveTo>
                <a:cubicBezTo>
                  <a:pt x="14517" y="6031"/>
                  <a:pt x="13873" y="6075"/>
                  <a:pt x="13836" y="6118"/>
                </a:cubicBezTo>
                <a:cubicBezTo>
                  <a:pt x="13821" y="6135"/>
                  <a:pt x="13800" y="6731"/>
                  <a:pt x="13789" y="7441"/>
                </a:cubicBezTo>
                <a:cubicBezTo>
                  <a:pt x="13777" y="8305"/>
                  <a:pt x="13811" y="8760"/>
                  <a:pt x="13892" y="8821"/>
                </a:cubicBezTo>
                <a:cubicBezTo>
                  <a:pt x="13958" y="8870"/>
                  <a:pt x="14141" y="8899"/>
                  <a:pt x="14300" y="8884"/>
                </a:cubicBezTo>
                <a:cubicBezTo>
                  <a:pt x="14459" y="8870"/>
                  <a:pt x="14741" y="8855"/>
                  <a:pt x="14927" y="8849"/>
                </a:cubicBezTo>
                <a:lnTo>
                  <a:pt x="15265" y="8838"/>
                </a:lnTo>
                <a:lnTo>
                  <a:pt x="15265" y="7452"/>
                </a:lnTo>
                <a:lnTo>
                  <a:pt x="15265" y="6061"/>
                </a:lnTo>
                <a:lnTo>
                  <a:pt x="14927" y="6047"/>
                </a:lnTo>
                <a:close/>
                <a:moveTo>
                  <a:pt x="7787" y="6058"/>
                </a:moveTo>
                <a:lnTo>
                  <a:pt x="7061" y="6075"/>
                </a:lnTo>
                <a:lnTo>
                  <a:pt x="6335" y="6093"/>
                </a:lnTo>
                <a:lnTo>
                  <a:pt x="6335" y="7466"/>
                </a:lnTo>
                <a:lnTo>
                  <a:pt x="6335" y="8838"/>
                </a:lnTo>
                <a:lnTo>
                  <a:pt x="7049" y="8838"/>
                </a:lnTo>
                <a:cubicBezTo>
                  <a:pt x="7532" y="8838"/>
                  <a:pt x="7778" y="8789"/>
                  <a:pt x="7805" y="8682"/>
                </a:cubicBezTo>
                <a:cubicBezTo>
                  <a:pt x="7841" y="8534"/>
                  <a:pt x="7842" y="7617"/>
                  <a:pt x="7805" y="6533"/>
                </a:cubicBezTo>
                <a:lnTo>
                  <a:pt x="7787" y="6058"/>
                </a:lnTo>
                <a:close/>
                <a:moveTo>
                  <a:pt x="8598" y="12098"/>
                </a:moveTo>
                <a:cubicBezTo>
                  <a:pt x="8355" y="12121"/>
                  <a:pt x="8377" y="12240"/>
                  <a:pt x="8636" y="12495"/>
                </a:cubicBezTo>
                <a:cubicBezTo>
                  <a:pt x="8889" y="12744"/>
                  <a:pt x="8833" y="13212"/>
                  <a:pt x="8566" y="13087"/>
                </a:cubicBezTo>
                <a:cubicBezTo>
                  <a:pt x="8447" y="13032"/>
                  <a:pt x="8411" y="13116"/>
                  <a:pt x="8411" y="13453"/>
                </a:cubicBezTo>
                <a:cubicBezTo>
                  <a:pt x="8411" y="13855"/>
                  <a:pt x="8437" y="13892"/>
                  <a:pt x="8723" y="13892"/>
                </a:cubicBezTo>
                <a:cubicBezTo>
                  <a:pt x="8934" y="13892"/>
                  <a:pt x="9035" y="13828"/>
                  <a:pt x="9035" y="13697"/>
                </a:cubicBezTo>
                <a:cubicBezTo>
                  <a:pt x="9035" y="13591"/>
                  <a:pt x="9108" y="13469"/>
                  <a:pt x="9196" y="13428"/>
                </a:cubicBezTo>
                <a:cubicBezTo>
                  <a:pt x="9334" y="13363"/>
                  <a:pt x="9334" y="13325"/>
                  <a:pt x="9208" y="13148"/>
                </a:cubicBezTo>
                <a:cubicBezTo>
                  <a:pt x="9004" y="12862"/>
                  <a:pt x="9032" y="12479"/>
                  <a:pt x="9260" y="12406"/>
                </a:cubicBezTo>
                <a:cubicBezTo>
                  <a:pt x="9613" y="12294"/>
                  <a:pt x="9453" y="12149"/>
                  <a:pt x="8930" y="12105"/>
                </a:cubicBezTo>
                <a:cubicBezTo>
                  <a:pt x="8789" y="12093"/>
                  <a:pt x="8679" y="12090"/>
                  <a:pt x="8598" y="12098"/>
                </a:cubicBezTo>
                <a:close/>
                <a:moveTo>
                  <a:pt x="12503" y="12158"/>
                </a:moveTo>
                <a:lnTo>
                  <a:pt x="12530" y="12931"/>
                </a:lnTo>
                <a:cubicBezTo>
                  <a:pt x="12544" y="13356"/>
                  <a:pt x="12559" y="13745"/>
                  <a:pt x="12562" y="13797"/>
                </a:cubicBezTo>
                <a:cubicBezTo>
                  <a:pt x="12564" y="13849"/>
                  <a:pt x="12711" y="13892"/>
                  <a:pt x="12888" y="13892"/>
                </a:cubicBezTo>
                <a:cubicBezTo>
                  <a:pt x="13129" y="13892"/>
                  <a:pt x="13194" y="13843"/>
                  <a:pt x="13151" y="13704"/>
                </a:cubicBezTo>
                <a:cubicBezTo>
                  <a:pt x="13119" y="13602"/>
                  <a:pt x="13128" y="13497"/>
                  <a:pt x="13168" y="13467"/>
                </a:cubicBezTo>
                <a:cubicBezTo>
                  <a:pt x="13209" y="13437"/>
                  <a:pt x="13225" y="13133"/>
                  <a:pt x="13206" y="12796"/>
                </a:cubicBezTo>
                <a:cubicBezTo>
                  <a:pt x="13173" y="12204"/>
                  <a:pt x="13162" y="12186"/>
                  <a:pt x="12839" y="12172"/>
                </a:cubicBezTo>
                <a:lnTo>
                  <a:pt x="12503" y="12158"/>
                </a:lnTo>
                <a:close/>
                <a:moveTo>
                  <a:pt x="13054" y="14662"/>
                </a:moveTo>
                <a:cubicBezTo>
                  <a:pt x="13016" y="14658"/>
                  <a:pt x="12967" y="14664"/>
                  <a:pt x="12903" y="14673"/>
                </a:cubicBezTo>
                <a:cubicBezTo>
                  <a:pt x="12679" y="14704"/>
                  <a:pt x="12611" y="14787"/>
                  <a:pt x="12585" y="15059"/>
                </a:cubicBezTo>
                <a:cubicBezTo>
                  <a:pt x="12555" y="15371"/>
                  <a:pt x="12585" y="15407"/>
                  <a:pt x="12871" y="15407"/>
                </a:cubicBezTo>
                <a:cubicBezTo>
                  <a:pt x="13157" y="15407"/>
                  <a:pt x="13189" y="15368"/>
                  <a:pt x="13189" y="15020"/>
                </a:cubicBezTo>
                <a:cubicBezTo>
                  <a:pt x="13189" y="14759"/>
                  <a:pt x="13171" y="14673"/>
                  <a:pt x="13054" y="14662"/>
                </a:cubicBezTo>
                <a:close/>
                <a:moveTo>
                  <a:pt x="12174" y="20184"/>
                </a:moveTo>
                <a:cubicBezTo>
                  <a:pt x="6019" y="20170"/>
                  <a:pt x="3908" y="20202"/>
                  <a:pt x="3818" y="20312"/>
                </a:cubicBezTo>
                <a:cubicBezTo>
                  <a:pt x="3734" y="20413"/>
                  <a:pt x="3119" y="20457"/>
                  <a:pt x="1849" y="20457"/>
                </a:cubicBezTo>
                <a:lnTo>
                  <a:pt x="0" y="20457"/>
                </a:lnTo>
                <a:lnTo>
                  <a:pt x="0" y="21025"/>
                </a:lnTo>
                <a:lnTo>
                  <a:pt x="0" y="21596"/>
                </a:lnTo>
                <a:lnTo>
                  <a:pt x="10800" y="21596"/>
                </a:lnTo>
                <a:lnTo>
                  <a:pt x="21600" y="21596"/>
                </a:lnTo>
                <a:lnTo>
                  <a:pt x="21600" y="20901"/>
                </a:lnTo>
                <a:lnTo>
                  <a:pt x="21600" y="20206"/>
                </a:lnTo>
                <a:lnTo>
                  <a:pt x="21002" y="20206"/>
                </a:lnTo>
                <a:cubicBezTo>
                  <a:pt x="20674" y="20205"/>
                  <a:pt x="16702" y="20195"/>
                  <a:pt x="12174" y="2018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87" name="Google Shape;287;p40"/>
          <p:cNvSpPr txBox="1"/>
          <p:nvPr/>
        </p:nvSpPr>
        <p:spPr>
          <a:xfrm>
            <a:off x="1737486" y="86810"/>
            <a:ext cx="6408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endParaRPr sz="200"/>
          </a:p>
        </p:txBody>
      </p:sp>
      <p:sp>
        <p:nvSpPr>
          <p:cNvPr id="288" name="Google Shape;288;p40"/>
          <p:cNvSpPr txBox="1"/>
          <p:nvPr/>
        </p:nvSpPr>
        <p:spPr>
          <a:xfrm>
            <a:off x="4871226" y="943750"/>
            <a:ext cx="5655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</a:t>
            </a:r>
            <a:endParaRPr sz="500"/>
          </a:p>
        </p:txBody>
      </p:sp>
      <p:sp>
        <p:nvSpPr>
          <p:cNvPr id="289" name="Google Shape;289;p40"/>
          <p:cNvSpPr txBox="1"/>
          <p:nvPr/>
        </p:nvSpPr>
        <p:spPr>
          <a:xfrm>
            <a:off x="5691622" y="943750"/>
            <a:ext cx="8928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On-premise</a:t>
            </a:r>
            <a:endParaRPr sz="500"/>
          </a:p>
        </p:txBody>
      </p:sp>
      <p:sp>
        <p:nvSpPr>
          <p:cNvPr id="290" name="Google Shape;290;p40"/>
          <p:cNvSpPr/>
          <p:nvPr/>
        </p:nvSpPr>
        <p:spPr>
          <a:xfrm>
            <a:off x="57415" y="2358604"/>
            <a:ext cx="136080" cy="372978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cubicBezTo>
                  <a:pt x="21600" y="1446"/>
                  <a:pt x="19003" y="2786"/>
                  <a:pt x="14860" y="3591"/>
                </a:cubicBezTo>
                <a:cubicBezTo>
                  <a:pt x="19003" y="4395"/>
                  <a:pt x="21600" y="5732"/>
                  <a:pt x="21600" y="7189"/>
                </a:cubicBezTo>
                <a:cubicBezTo>
                  <a:pt x="21600" y="8647"/>
                  <a:pt x="19001" y="9985"/>
                  <a:pt x="14850" y="10788"/>
                </a:cubicBezTo>
                <a:cubicBezTo>
                  <a:pt x="19001" y="11592"/>
                  <a:pt x="21600" y="12931"/>
                  <a:pt x="21600" y="14389"/>
                </a:cubicBezTo>
                <a:cubicBezTo>
                  <a:pt x="21600" y="15850"/>
                  <a:pt x="18989" y="17189"/>
                  <a:pt x="14827" y="17992"/>
                </a:cubicBezTo>
                <a:cubicBezTo>
                  <a:pt x="18989" y="18800"/>
                  <a:pt x="21600" y="20150"/>
                  <a:pt x="21600" y="21600"/>
                </a:cubicBezTo>
                <a:lnTo>
                  <a:pt x="18607" y="21600"/>
                </a:lnTo>
                <a:cubicBezTo>
                  <a:pt x="18607" y="21321"/>
                  <a:pt x="18471" y="21049"/>
                  <a:pt x="18218" y="20790"/>
                </a:cubicBezTo>
                <a:lnTo>
                  <a:pt x="3386" y="20790"/>
                </a:lnTo>
                <a:cubicBezTo>
                  <a:pt x="3133" y="21049"/>
                  <a:pt x="2998" y="21321"/>
                  <a:pt x="2998" y="21600"/>
                </a:cubicBezTo>
                <a:lnTo>
                  <a:pt x="0" y="21600"/>
                </a:lnTo>
                <a:cubicBezTo>
                  <a:pt x="0" y="20150"/>
                  <a:pt x="2614" y="18801"/>
                  <a:pt x="6777" y="17994"/>
                </a:cubicBezTo>
                <a:cubicBezTo>
                  <a:pt x="2614" y="17191"/>
                  <a:pt x="0" y="15850"/>
                  <a:pt x="0" y="14389"/>
                </a:cubicBezTo>
                <a:cubicBezTo>
                  <a:pt x="0" y="12931"/>
                  <a:pt x="2604" y="11592"/>
                  <a:pt x="6754" y="10788"/>
                </a:cubicBezTo>
                <a:cubicBezTo>
                  <a:pt x="2603" y="9985"/>
                  <a:pt x="0" y="8647"/>
                  <a:pt x="0" y="7189"/>
                </a:cubicBezTo>
                <a:cubicBezTo>
                  <a:pt x="0" y="5732"/>
                  <a:pt x="2597" y="4395"/>
                  <a:pt x="6740" y="3591"/>
                </a:cubicBezTo>
                <a:cubicBezTo>
                  <a:pt x="2597" y="2786"/>
                  <a:pt x="0" y="1446"/>
                  <a:pt x="0" y="0"/>
                </a:cubicBezTo>
                <a:lnTo>
                  <a:pt x="2998" y="0"/>
                </a:lnTo>
                <a:cubicBezTo>
                  <a:pt x="2998" y="257"/>
                  <a:pt x="3121" y="510"/>
                  <a:pt x="3354" y="756"/>
                </a:cubicBezTo>
                <a:lnTo>
                  <a:pt x="18251" y="756"/>
                </a:lnTo>
                <a:cubicBezTo>
                  <a:pt x="18483" y="510"/>
                  <a:pt x="18607" y="257"/>
                  <a:pt x="18607" y="0"/>
                </a:cubicBezTo>
                <a:lnTo>
                  <a:pt x="21600" y="0"/>
                </a:lnTo>
                <a:close/>
                <a:moveTo>
                  <a:pt x="17348" y="1404"/>
                </a:moveTo>
                <a:lnTo>
                  <a:pt x="4252" y="1404"/>
                </a:lnTo>
                <a:cubicBezTo>
                  <a:pt x="5579" y="2117"/>
                  <a:pt x="7884" y="2709"/>
                  <a:pt x="10793" y="3027"/>
                </a:cubicBezTo>
                <a:lnTo>
                  <a:pt x="10802" y="3026"/>
                </a:lnTo>
                <a:lnTo>
                  <a:pt x="10812" y="3027"/>
                </a:lnTo>
                <a:cubicBezTo>
                  <a:pt x="13721" y="2709"/>
                  <a:pt x="16021" y="2117"/>
                  <a:pt x="17348" y="1404"/>
                </a:cubicBezTo>
                <a:close/>
                <a:moveTo>
                  <a:pt x="10802" y="4161"/>
                </a:moveTo>
                <a:cubicBezTo>
                  <a:pt x="7888" y="4479"/>
                  <a:pt x="5580" y="5064"/>
                  <a:pt x="4252" y="5778"/>
                </a:cubicBezTo>
                <a:lnTo>
                  <a:pt x="17353" y="5778"/>
                </a:lnTo>
                <a:cubicBezTo>
                  <a:pt x="16024" y="5064"/>
                  <a:pt x="13717" y="4479"/>
                  <a:pt x="10802" y="4161"/>
                </a:cubicBezTo>
                <a:close/>
                <a:moveTo>
                  <a:pt x="18251" y="6426"/>
                </a:moveTo>
                <a:lnTo>
                  <a:pt x="3354" y="6426"/>
                </a:lnTo>
                <a:cubicBezTo>
                  <a:pt x="3121" y="6673"/>
                  <a:pt x="2998" y="6929"/>
                  <a:pt x="2998" y="7189"/>
                </a:cubicBezTo>
                <a:cubicBezTo>
                  <a:pt x="2998" y="7444"/>
                  <a:pt x="3116" y="7695"/>
                  <a:pt x="3340" y="7938"/>
                </a:cubicBezTo>
                <a:lnTo>
                  <a:pt x="18260" y="7938"/>
                </a:lnTo>
                <a:cubicBezTo>
                  <a:pt x="18484" y="7695"/>
                  <a:pt x="18607" y="7444"/>
                  <a:pt x="18607" y="7189"/>
                </a:cubicBezTo>
                <a:cubicBezTo>
                  <a:pt x="18607" y="6929"/>
                  <a:pt x="18483" y="6673"/>
                  <a:pt x="18251" y="6426"/>
                </a:cubicBezTo>
                <a:close/>
                <a:moveTo>
                  <a:pt x="17376" y="8586"/>
                </a:moveTo>
                <a:lnTo>
                  <a:pt x="4224" y="8586"/>
                </a:lnTo>
                <a:cubicBezTo>
                  <a:pt x="5548" y="9306"/>
                  <a:pt x="7869" y="9898"/>
                  <a:pt x="10802" y="10218"/>
                </a:cubicBezTo>
                <a:cubicBezTo>
                  <a:pt x="13736" y="9898"/>
                  <a:pt x="16052" y="9306"/>
                  <a:pt x="17376" y="8586"/>
                </a:cubicBezTo>
                <a:close/>
                <a:moveTo>
                  <a:pt x="10802" y="11360"/>
                </a:moveTo>
                <a:cubicBezTo>
                  <a:pt x="7912" y="11676"/>
                  <a:pt x="5618" y="12255"/>
                  <a:pt x="4284" y="12960"/>
                </a:cubicBezTo>
                <a:lnTo>
                  <a:pt x="17316" y="12960"/>
                </a:lnTo>
                <a:cubicBezTo>
                  <a:pt x="15982" y="12255"/>
                  <a:pt x="13692" y="11676"/>
                  <a:pt x="10802" y="11360"/>
                </a:cubicBezTo>
                <a:close/>
                <a:moveTo>
                  <a:pt x="18232" y="13608"/>
                </a:moveTo>
                <a:lnTo>
                  <a:pt x="3368" y="13608"/>
                </a:lnTo>
                <a:cubicBezTo>
                  <a:pt x="3124" y="13861"/>
                  <a:pt x="2998" y="14123"/>
                  <a:pt x="2998" y="14389"/>
                </a:cubicBezTo>
                <a:cubicBezTo>
                  <a:pt x="2998" y="14638"/>
                  <a:pt x="3108" y="14883"/>
                  <a:pt x="3322" y="15120"/>
                </a:cubicBezTo>
                <a:lnTo>
                  <a:pt x="18278" y="15120"/>
                </a:lnTo>
                <a:cubicBezTo>
                  <a:pt x="18492" y="14883"/>
                  <a:pt x="18607" y="14638"/>
                  <a:pt x="18607" y="14389"/>
                </a:cubicBezTo>
                <a:cubicBezTo>
                  <a:pt x="18607" y="14123"/>
                  <a:pt x="18476" y="13861"/>
                  <a:pt x="18232" y="13608"/>
                </a:cubicBezTo>
                <a:close/>
                <a:moveTo>
                  <a:pt x="17409" y="15768"/>
                </a:moveTo>
                <a:lnTo>
                  <a:pt x="4191" y="15768"/>
                </a:lnTo>
                <a:cubicBezTo>
                  <a:pt x="5510" y="16496"/>
                  <a:pt x="7844" y="17094"/>
                  <a:pt x="10802" y="17417"/>
                </a:cubicBezTo>
                <a:cubicBezTo>
                  <a:pt x="13760" y="17094"/>
                  <a:pt x="16090" y="16496"/>
                  <a:pt x="17409" y="15768"/>
                </a:cubicBezTo>
                <a:close/>
                <a:moveTo>
                  <a:pt x="10802" y="18571"/>
                </a:moveTo>
                <a:cubicBezTo>
                  <a:pt x="7931" y="18884"/>
                  <a:pt x="5649" y="19445"/>
                  <a:pt x="4312" y="20142"/>
                </a:cubicBezTo>
                <a:lnTo>
                  <a:pt x="17293" y="20142"/>
                </a:lnTo>
                <a:cubicBezTo>
                  <a:pt x="15955" y="19445"/>
                  <a:pt x="13674" y="18884"/>
                  <a:pt x="10802" y="18571"/>
                </a:cubicBezTo>
                <a:close/>
              </a:path>
            </a:pathLst>
          </a:custGeom>
          <a:solidFill>
            <a:srgbClr val="B1F6F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91" name="Google Shape;291;p40"/>
          <p:cNvCxnSpPr/>
          <p:nvPr/>
        </p:nvCxnSpPr>
        <p:spPr>
          <a:xfrm>
            <a:off x="5518671" y="1847870"/>
            <a:ext cx="0" cy="219900"/>
          </a:xfrm>
          <a:prstGeom prst="straightConnector1">
            <a:avLst/>
          </a:prstGeom>
          <a:noFill/>
          <a:ln cap="flat" cmpd="sng" w="25400">
            <a:solidFill>
              <a:srgbClr val="ACEFFD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2" name="Google Shape;292;p40"/>
          <p:cNvSpPr txBox="1"/>
          <p:nvPr/>
        </p:nvSpPr>
        <p:spPr>
          <a:xfrm>
            <a:off x="5094302" y="3434525"/>
            <a:ext cx="9411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Workflow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Orchestration</a:t>
            </a:r>
            <a:endParaRPr sz="500"/>
          </a:p>
        </p:txBody>
      </p:sp>
      <p:pic>
        <p:nvPicPr>
          <p:cNvPr descr="Line Line" id="293" name="Google Shape;293;p4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-5400000">
            <a:off x="4576315" y="2531665"/>
            <a:ext cx="4641246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4" name="Google Shape;294;p4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334987" y="3880365"/>
            <a:ext cx="1045605" cy="558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5" name="Google Shape;295;p4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27407" y="3956595"/>
            <a:ext cx="336420" cy="3364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6" name="Google Shape;296;p40"/>
          <p:cNvPicPr preferRelativeResize="0"/>
          <p:nvPr/>
        </p:nvPicPr>
        <p:blipFill rotWithShape="1">
          <a:blip r:embed="rId17">
            <a:alphaModFix/>
          </a:blip>
          <a:srcRect b="27016" l="1693" r="42028" t="15330"/>
          <a:stretch/>
        </p:blipFill>
        <p:spPr>
          <a:xfrm>
            <a:off x="7300501" y="3870062"/>
            <a:ext cx="755622" cy="476104"/>
          </a:xfrm>
          <a:custGeom>
            <a:rect b="b" l="l" r="r" t="t"/>
            <a:pathLst>
              <a:path extrusionOk="0" h="21592" w="21600">
                <a:moveTo>
                  <a:pt x="9934" y="0"/>
                </a:moveTo>
                <a:lnTo>
                  <a:pt x="9892" y="2011"/>
                </a:lnTo>
                <a:lnTo>
                  <a:pt x="9849" y="4023"/>
                </a:lnTo>
                <a:lnTo>
                  <a:pt x="9143" y="4097"/>
                </a:lnTo>
                <a:cubicBezTo>
                  <a:pt x="8753" y="4136"/>
                  <a:pt x="8364" y="4055"/>
                  <a:pt x="8279" y="3921"/>
                </a:cubicBezTo>
                <a:cubicBezTo>
                  <a:pt x="8192" y="3783"/>
                  <a:pt x="7516" y="3678"/>
                  <a:pt x="6718" y="3678"/>
                </a:cubicBezTo>
                <a:lnTo>
                  <a:pt x="5314" y="3678"/>
                </a:lnTo>
                <a:lnTo>
                  <a:pt x="5263" y="5055"/>
                </a:lnTo>
                <a:cubicBezTo>
                  <a:pt x="5229" y="6006"/>
                  <a:pt x="5268" y="6439"/>
                  <a:pt x="5386" y="6439"/>
                </a:cubicBezTo>
                <a:cubicBezTo>
                  <a:pt x="5480" y="6439"/>
                  <a:pt x="5578" y="6204"/>
                  <a:pt x="5603" y="5919"/>
                </a:cubicBezTo>
                <a:cubicBezTo>
                  <a:pt x="5673" y="5138"/>
                  <a:pt x="5939" y="5411"/>
                  <a:pt x="5939" y="6263"/>
                </a:cubicBezTo>
                <a:lnTo>
                  <a:pt x="5939" y="7013"/>
                </a:lnTo>
                <a:lnTo>
                  <a:pt x="4969" y="7080"/>
                </a:lnTo>
                <a:lnTo>
                  <a:pt x="3999" y="7148"/>
                </a:lnTo>
                <a:lnTo>
                  <a:pt x="3957" y="8113"/>
                </a:lnTo>
                <a:cubicBezTo>
                  <a:pt x="3926" y="8774"/>
                  <a:pt x="3842" y="9083"/>
                  <a:pt x="3693" y="9098"/>
                </a:cubicBezTo>
                <a:cubicBezTo>
                  <a:pt x="3573" y="9111"/>
                  <a:pt x="3243" y="9140"/>
                  <a:pt x="2957" y="9159"/>
                </a:cubicBezTo>
                <a:lnTo>
                  <a:pt x="2438" y="9193"/>
                </a:lnTo>
                <a:lnTo>
                  <a:pt x="2404" y="10745"/>
                </a:lnTo>
                <a:cubicBezTo>
                  <a:pt x="2370" y="12417"/>
                  <a:pt x="2260" y="12786"/>
                  <a:pt x="1868" y="12547"/>
                </a:cubicBezTo>
                <a:cubicBezTo>
                  <a:pt x="1676" y="12431"/>
                  <a:pt x="1658" y="12333"/>
                  <a:pt x="1787" y="12129"/>
                </a:cubicBezTo>
                <a:cubicBezTo>
                  <a:pt x="2002" y="11788"/>
                  <a:pt x="2008" y="10799"/>
                  <a:pt x="1795" y="10799"/>
                </a:cubicBezTo>
                <a:cubicBezTo>
                  <a:pt x="1707" y="10799"/>
                  <a:pt x="1672" y="10946"/>
                  <a:pt x="1715" y="11123"/>
                </a:cubicBezTo>
                <a:cubicBezTo>
                  <a:pt x="1757" y="11300"/>
                  <a:pt x="1704" y="11639"/>
                  <a:pt x="1595" y="11872"/>
                </a:cubicBezTo>
                <a:cubicBezTo>
                  <a:pt x="1437" y="12212"/>
                  <a:pt x="1360" y="12237"/>
                  <a:pt x="1213" y="12007"/>
                </a:cubicBezTo>
                <a:cubicBezTo>
                  <a:pt x="1112" y="11849"/>
                  <a:pt x="934" y="11724"/>
                  <a:pt x="821" y="11724"/>
                </a:cubicBezTo>
                <a:cubicBezTo>
                  <a:pt x="655" y="11724"/>
                  <a:pt x="650" y="11790"/>
                  <a:pt x="796" y="12068"/>
                </a:cubicBezTo>
                <a:cubicBezTo>
                  <a:pt x="947" y="12357"/>
                  <a:pt x="899" y="12460"/>
                  <a:pt x="489" y="12736"/>
                </a:cubicBezTo>
                <a:lnTo>
                  <a:pt x="0" y="13067"/>
                </a:lnTo>
                <a:lnTo>
                  <a:pt x="834" y="13141"/>
                </a:lnTo>
                <a:cubicBezTo>
                  <a:pt x="1907" y="13236"/>
                  <a:pt x="1971" y="13634"/>
                  <a:pt x="940" y="13796"/>
                </a:cubicBezTo>
                <a:cubicBezTo>
                  <a:pt x="16" y="13941"/>
                  <a:pt x="229" y="14189"/>
                  <a:pt x="1378" y="14309"/>
                </a:cubicBezTo>
                <a:cubicBezTo>
                  <a:pt x="2062" y="14380"/>
                  <a:pt x="2182" y="14461"/>
                  <a:pt x="2221" y="14882"/>
                </a:cubicBezTo>
                <a:cubicBezTo>
                  <a:pt x="2246" y="15153"/>
                  <a:pt x="2424" y="15612"/>
                  <a:pt x="2617" y="15902"/>
                </a:cubicBezTo>
                <a:cubicBezTo>
                  <a:pt x="2845" y="16246"/>
                  <a:pt x="2964" y="16690"/>
                  <a:pt x="2965" y="17177"/>
                </a:cubicBezTo>
                <a:cubicBezTo>
                  <a:pt x="2967" y="17777"/>
                  <a:pt x="3027" y="17926"/>
                  <a:pt x="3267" y="17926"/>
                </a:cubicBezTo>
                <a:cubicBezTo>
                  <a:pt x="3759" y="17926"/>
                  <a:pt x="4127" y="18360"/>
                  <a:pt x="4127" y="18946"/>
                </a:cubicBezTo>
                <a:cubicBezTo>
                  <a:pt x="4127" y="19560"/>
                  <a:pt x="4520" y="19794"/>
                  <a:pt x="5467" y="19729"/>
                </a:cubicBezTo>
                <a:cubicBezTo>
                  <a:pt x="6063" y="19687"/>
                  <a:pt x="6226" y="19830"/>
                  <a:pt x="6229" y="20410"/>
                </a:cubicBezTo>
                <a:cubicBezTo>
                  <a:pt x="6232" y="21091"/>
                  <a:pt x="7136" y="21579"/>
                  <a:pt x="8420" y="21591"/>
                </a:cubicBezTo>
                <a:cubicBezTo>
                  <a:pt x="9339" y="21600"/>
                  <a:pt x="9618" y="21523"/>
                  <a:pt x="9683" y="21254"/>
                </a:cubicBezTo>
                <a:cubicBezTo>
                  <a:pt x="9733" y="21049"/>
                  <a:pt x="9951" y="20910"/>
                  <a:pt x="10219" y="20910"/>
                </a:cubicBezTo>
                <a:cubicBezTo>
                  <a:pt x="10480" y="20910"/>
                  <a:pt x="10774" y="20728"/>
                  <a:pt x="10913" y="20478"/>
                </a:cubicBezTo>
                <a:cubicBezTo>
                  <a:pt x="11207" y="19948"/>
                  <a:pt x="12263" y="19525"/>
                  <a:pt x="12759" y="19735"/>
                </a:cubicBezTo>
                <a:cubicBezTo>
                  <a:pt x="12960" y="19820"/>
                  <a:pt x="13381" y="19850"/>
                  <a:pt x="13695" y="19803"/>
                </a:cubicBezTo>
                <a:cubicBezTo>
                  <a:pt x="14133" y="19737"/>
                  <a:pt x="14265" y="19613"/>
                  <a:pt x="14265" y="19290"/>
                </a:cubicBezTo>
                <a:cubicBezTo>
                  <a:pt x="14265" y="19058"/>
                  <a:pt x="14333" y="18802"/>
                  <a:pt x="14414" y="18723"/>
                </a:cubicBezTo>
                <a:cubicBezTo>
                  <a:pt x="14495" y="18644"/>
                  <a:pt x="14525" y="18495"/>
                  <a:pt x="14482" y="18385"/>
                </a:cubicBezTo>
                <a:cubicBezTo>
                  <a:pt x="14348" y="18040"/>
                  <a:pt x="14878" y="17725"/>
                  <a:pt x="15235" y="17940"/>
                </a:cubicBezTo>
                <a:cubicBezTo>
                  <a:pt x="15551" y="18130"/>
                  <a:pt x="15633" y="18056"/>
                  <a:pt x="15584" y="17616"/>
                </a:cubicBezTo>
                <a:cubicBezTo>
                  <a:pt x="15572" y="17510"/>
                  <a:pt x="15696" y="17367"/>
                  <a:pt x="15861" y="17299"/>
                </a:cubicBezTo>
                <a:cubicBezTo>
                  <a:pt x="16065" y="17214"/>
                  <a:pt x="16149" y="17024"/>
                  <a:pt x="16120" y="16691"/>
                </a:cubicBezTo>
                <a:cubicBezTo>
                  <a:pt x="16090" y="16340"/>
                  <a:pt x="16158" y="16195"/>
                  <a:pt x="16367" y="16178"/>
                </a:cubicBezTo>
                <a:cubicBezTo>
                  <a:pt x="16526" y="16165"/>
                  <a:pt x="16732" y="16136"/>
                  <a:pt x="16822" y="16118"/>
                </a:cubicBezTo>
                <a:cubicBezTo>
                  <a:pt x="17031" y="16074"/>
                  <a:pt x="17177" y="15207"/>
                  <a:pt x="17005" y="15038"/>
                </a:cubicBezTo>
                <a:cubicBezTo>
                  <a:pt x="16934" y="14968"/>
                  <a:pt x="16980" y="14664"/>
                  <a:pt x="17107" y="14356"/>
                </a:cubicBezTo>
                <a:cubicBezTo>
                  <a:pt x="17423" y="13591"/>
                  <a:pt x="17592" y="13842"/>
                  <a:pt x="17622" y="15125"/>
                </a:cubicBezTo>
                <a:lnTo>
                  <a:pt x="17648" y="16199"/>
                </a:lnTo>
                <a:lnTo>
                  <a:pt x="17703" y="15213"/>
                </a:lnTo>
                <a:cubicBezTo>
                  <a:pt x="17734" y="14669"/>
                  <a:pt x="17838" y="14176"/>
                  <a:pt x="17933" y="14120"/>
                </a:cubicBezTo>
                <a:cubicBezTo>
                  <a:pt x="18027" y="14064"/>
                  <a:pt x="18887" y="14103"/>
                  <a:pt x="19843" y="14208"/>
                </a:cubicBezTo>
                <a:cubicBezTo>
                  <a:pt x="20694" y="14301"/>
                  <a:pt x="21381" y="14299"/>
                  <a:pt x="21600" y="14228"/>
                </a:cubicBezTo>
                <a:lnTo>
                  <a:pt x="21600" y="10954"/>
                </a:lnTo>
                <a:cubicBezTo>
                  <a:pt x="21512" y="10927"/>
                  <a:pt x="21352" y="10903"/>
                  <a:pt x="21328" y="10880"/>
                </a:cubicBezTo>
                <a:cubicBezTo>
                  <a:pt x="21268" y="10822"/>
                  <a:pt x="21217" y="10014"/>
                  <a:pt x="21217" y="9085"/>
                </a:cubicBezTo>
                <a:lnTo>
                  <a:pt x="21217" y="7397"/>
                </a:lnTo>
                <a:lnTo>
                  <a:pt x="20196" y="7384"/>
                </a:lnTo>
                <a:cubicBezTo>
                  <a:pt x="19634" y="7376"/>
                  <a:pt x="19111" y="7304"/>
                  <a:pt x="19035" y="7229"/>
                </a:cubicBezTo>
                <a:cubicBezTo>
                  <a:pt x="18958" y="7154"/>
                  <a:pt x="18919" y="6738"/>
                  <a:pt x="18949" y="6304"/>
                </a:cubicBezTo>
                <a:cubicBezTo>
                  <a:pt x="18995" y="5645"/>
                  <a:pt x="18961" y="5514"/>
                  <a:pt x="18724" y="5514"/>
                </a:cubicBezTo>
                <a:cubicBezTo>
                  <a:pt x="18563" y="5514"/>
                  <a:pt x="18406" y="5317"/>
                  <a:pt x="18362" y="5055"/>
                </a:cubicBezTo>
                <a:cubicBezTo>
                  <a:pt x="18321" y="4803"/>
                  <a:pt x="18191" y="4596"/>
                  <a:pt x="18073" y="4596"/>
                </a:cubicBezTo>
                <a:cubicBezTo>
                  <a:pt x="17955" y="4596"/>
                  <a:pt x="17825" y="4390"/>
                  <a:pt x="17784" y="4137"/>
                </a:cubicBezTo>
                <a:cubicBezTo>
                  <a:pt x="17727" y="3793"/>
                  <a:pt x="17586" y="3678"/>
                  <a:pt x="17222" y="3678"/>
                </a:cubicBezTo>
                <a:cubicBezTo>
                  <a:pt x="16784" y="3678"/>
                  <a:pt x="16751" y="3725"/>
                  <a:pt x="16856" y="4178"/>
                </a:cubicBezTo>
                <a:cubicBezTo>
                  <a:pt x="16988" y="4743"/>
                  <a:pt x="16717" y="6481"/>
                  <a:pt x="16478" y="6608"/>
                </a:cubicBezTo>
                <a:cubicBezTo>
                  <a:pt x="16377" y="6661"/>
                  <a:pt x="16393" y="6906"/>
                  <a:pt x="16524" y="7323"/>
                </a:cubicBezTo>
                <a:cubicBezTo>
                  <a:pt x="16634" y="7672"/>
                  <a:pt x="16741" y="8209"/>
                  <a:pt x="16763" y="8518"/>
                </a:cubicBezTo>
                <a:cubicBezTo>
                  <a:pt x="16801" y="9065"/>
                  <a:pt x="16775" y="9079"/>
                  <a:pt x="15656" y="9145"/>
                </a:cubicBezTo>
                <a:cubicBezTo>
                  <a:pt x="15027" y="9183"/>
                  <a:pt x="14446" y="9114"/>
                  <a:pt x="14367" y="8990"/>
                </a:cubicBezTo>
                <a:cubicBezTo>
                  <a:pt x="14289" y="8866"/>
                  <a:pt x="14212" y="8290"/>
                  <a:pt x="14197" y="7715"/>
                </a:cubicBezTo>
                <a:cubicBezTo>
                  <a:pt x="14182" y="7139"/>
                  <a:pt x="14142" y="6622"/>
                  <a:pt x="14108" y="6567"/>
                </a:cubicBezTo>
                <a:cubicBezTo>
                  <a:pt x="14073" y="6513"/>
                  <a:pt x="13755" y="6424"/>
                  <a:pt x="13397" y="6371"/>
                </a:cubicBezTo>
                <a:lnTo>
                  <a:pt x="12746" y="6277"/>
                </a:lnTo>
                <a:lnTo>
                  <a:pt x="12704" y="3942"/>
                </a:lnTo>
                <a:cubicBezTo>
                  <a:pt x="12665" y="1736"/>
                  <a:pt x="12644" y="1593"/>
                  <a:pt x="12300" y="1235"/>
                </a:cubicBezTo>
                <a:cubicBezTo>
                  <a:pt x="12099" y="1027"/>
                  <a:pt x="11967" y="721"/>
                  <a:pt x="12006" y="560"/>
                </a:cubicBezTo>
                <a:cubicBezTo>
                  <a:pt x="12105" y="152"/>
                  <a:pt x="11774" y="0"/>
                  <a:pt x="10785" y="0"/>
                </a:cubicBezTo>
                <a:lnTo>
                  <a:pt x="9934" y="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descr="Image" id="297" name="Google Shape;297;p40"/>
          <p:cNvPicPr preferRelativeResize="0"/>
          <p:nvPr/>
        </p:nvPicPr>
        <p:blipFill rotWithShape="1">
          <a:blip r:embed="rId17">
            <a:alphaModFix/>
          </a:blip>
          <a:srcRect b="22093" l="58731" r="2565" t="15391"/>
          <a:stretch/>
        </p:blipFill>
        <p:spPr>
          <a:xfrm>
            <a:off x="8412039" y="3870062"/>
            <a:ext cx="582498" cy="578748"/>
          </a:xfrm>
          <a:custGeom>
            <a:rect b="b" l="l" r="r" t="t"/>
            <a:pathLst>
              <a:path extrusionOk="0" h="21583" w="21600">
                <a:moveTo>
                  <a:pt x="10855" y="1"/>
                </a:moveTo>
                <a:lnTo>
                  <a:pt x="7527" y="12"/>
                </a:lnTo>
                <a:lnTo>
                  <a:pt x="7296" y="634"/>
                </a:lnTo>
                <a:cubicBezTo>
                  <a:pt x="7144" y="1039"/>
                  <a:pt x="6912" y="1250"/>
                  <a:pt x="6633" y="1250"/>
                </a:cubicBezTo>
                <a:cubicBezTo>
                  <a:pt x="6399" y="1250"/>
                  <a:pt x="6148" y="1350"/>
                  <a:pt x="6076" y="1467"/>
                </a:cubicBezTo>
                <a:cubicBezTo>
                  <a:pt x="6004" y="1583"/>
                  <a:pt x="5248" y="1677"/>
                  <a:pt x="4393" y="1677"/>
                </a:cubicBezTo>
                <a:cubicBezTo>
                  <a:pt x="2843" y="1677"/>
                  <a:pt x="2184" y="1929"/>
                  <a:pt x="3079" y="2183"/>
                </a:cubicBezTo>
                <a:cubicBezTo>
                  <a:pt x="3528" y="2309"/>
                  <a:pt x="3532" y="2335"/>
                  <a:pt x="3168" y="2615"/>
                </a:cubicBezTo>
                <a:cubicBezTo>
                  <a:pt x="2957" y="2778"/>
                  <a:pt x="2794" y="2989"/>
                  <a:pt x="2803" y="3087"/>
                </a:cubicBezTo>
                <a:cubicBezTo>
                  <a:pt x="2813" y="3185"/>
                  <a:pt x="2441" y="3296"/>
                  <a:pt x="1976" y="3331"/>
                </a:cubicBezTo>
                <a:cubicBezTo>
                  <a:pt x="1274" y="3385"/>
                  <a:pt x="1109" y="3483"/>
                  <a:pt x="999" y="3925"/>
                </a:cubicBezTo>
                <a:cubicBezTo>
                  <a:pt x="926" y="4218"/>
                  <a:pt x="951" y="4549"/>
                  <a:pt x="1060" y="4658"/>
                </a:cubicBezTo>
                <a:cubicBezTo>
                  <a:pt x="1179" y="4778"/>
                  <a:pt x="1189" y="5503"/>
                  <a:pt x="1082" y="6495"/>
                </a:cubicBezTo>
                <a:cubicBezTo>
                  <a:pt x="972" y="7506"/>
                  <a:pt x="983" y="8311"/>
                  <a:pt x="1109" y="8593"/>
                </a:cubicBezTo>
                <a:cubicBezTo>
                  <a:pt x="1222" y="8844"/>
                  <a:pt x="1237" y="9322"/>
                  <a:pt x="1148" y="9653"/>
                </a:cubicBezTo>
                <a:cubicBezTo>
                  <a:pt x="1000" y="10202"/>
                  <a:pt x="914" y="10248"/>
                  <a:pt x="160" y="10180"/>
                </a:cubicBezTo>
                <a:cubicBezTo>
                  <a:pt x="86" y="10173"/>
                  <a:pt x="72" y="10161"/>
                  <a:pt x="0" y="10152"/>
                </a:cubicBezTo>
                <a:lnTo>
                  <a:pt x="0" y="13099"/>
                </a:lnTo>
                <a:cubicBezTo>
                  <a:pt x="132" y="13163"/>
                  <a:pt x="291" y="13301"/>
                  <a:pt x="453" y="13521"/>
                </a:cubicBezTo>
                <a:cubicBezTo>
                  <a:pt x="845" y="14055"/>
                  <a:pt x="864" y="14165"/>
                  <a:pt x="590" y="14393"/>
                </a:cubicBezTo>
                <a:cubicBezTo>
                  <a:pt x="318" y="14620"/>
                  <a:pt x="332" y="14691"/>
                  <a:pt x="695" y="14948"/>
                </a:cubicBezTo>
                <a:cubicBezTo>
                  <a:pt x="925" y="15109"/>
                  <a:pt x="1060" y="15376"/>
                  <a:pt x="999" y="15536"/>
                </a:cubicBezTo>
                <a:cubicBezTo>
                  <a:pt x="938" y="15696"/>
                  <a:pt x="989" y="15891"/>
                  <a:pt x="1115" y="15969"/>
                </a:cubicBezTo>
                <a:cubicBezTo>
                  <a:pt x="1240" y="16047"/>
                  <a:pt x="1292" y="16199"/>
                  <a:pt x="1225" y="16307"/>
                </a:cubicBezTo>
                <a:cubicBezTo>
                  <a:pt x="1158" y="16416"/>
                  <a:pt x="1382" y="16502"/>
                  <a:pt x="1722" y="16502"/>
                </a:cubicBezTo>
                <a:cubicBezTo>
                  <a:pt x="2523" y="16502"/>
                  <a:pt x="2868" y="16933"/>
                  <a:pt x="2688" y="17700"/>
                </a:cubicBezTo>
                <a:cubicBezTo>
                  <a:pt x="2575" y="18179"/>
                  <a:pt x="2604" y="18254"/>
                  <a:pt x="2815" y="18056"/>
                </a:cubicBezTo>
                <a:cubicBezTo>
                  <a:pt x="2978" y="17901"/>
                  <a:pt x="3210" y="17871"/>
                  <a:pt x="3422" y="17983"/>
                </a:cubicBezTo>
                <a:cubicBezTo>
                  <a:pt x="3609" y="18083"/>
                  <a:pt x="3907" y="18208"/>
                  <a:pt x="4084" y="18261"/>
                </a:cubicBezTo>
                <a:cubicBezTo>
                  <a:pt x="4304" y="18327"/>
                  <a:pt x="4390" y="18601"/>
                  <a:pt x="4365" y="19127"/>
                </a:cubicBezTo>
                <a:cubicBezTo>
                  <a:pt x="4331" y="19865"/>
                  <a:pt x="4359" y="19893"/>
                  <a:pt x="5055" y="19893"/>
                </a:cubicBezTo>
                <a:cubicBezTo>
                  <a:pt x="5793" y="19893"/>
                  <a:pt x="5984" y="20099"/>
                  <a:pt x="6082" y="21019"/>
                </a:cubicBezTo>
                <a:cubicBezTo>
                  <a:pt x="6108" y="21271"/>
                  <a:pt x="6139" y="21503"/>
                  <a:pt x="6153" y="21535"/>
                </a:cubicBezTo>
                <a:cubicBezTo>
                  <a:pt x="6168" y="21567"/>
                  <a:pt x="8358" y="21590"/>
                  <a:pt x="11015" y="21580"/>
                </a:cubicBezTo>
                <a:lnTo>
                  <a:pt x="15844" y="21558"/>
                </a:lnTo>
                <a:lnTo>
                  <a:pt x="15910" y="20781"/>
                </a:lnTo>
                <a:cubicBezTo>
                  <a:pt x="15971" y="20047"/>
                  <a:pt x="16024" y="19993"/>
                  <a:pt x="16755" y="19931"/>
                </a:cubicBezTo>
                <a:cubicBezTo>
                  <a:pt x="17485" y="19870"/>
                  <a:pt x="17533" y="19817"/>
                  <a:pt x="17593" y="19082"/>
                </a:cubicBezTo>
                <a:cubicBezTo>
                  <a:pt x="17654" y="18344"/>
                  <a:pt x="17704" y="18304"/>
                  <a:pt x="18399" y="18294"/>
                </a:cubicBezTo>
                <a:cubicBezTo>
                  <a:pt x="19097" y="18285"/>
                  <a:pt x="19138" y="18238"/>
                  <a:pt x="19238" y="17445"/>
                </a:cubicBezTo>
                <a:cubicBezTo>
                  <a:pt x="19338" y="16653"/>
                  <a:pt x="19390" y="16603"/>
                  <a:pt x="20138" y="16540"/>
                </a:cubicBezTo>
                <a:lnTo>
                  <a:pt x="20927" y="16479"/>
                </a:lnTo>
                <a:lnTo>
                  <a:pt x="20927" y="15203"/>
                </a:lnTo>
                <a:cubicBezTo>
                  <a:pt x="20927" y="13903"/>
                  <a:pt x="21106" y="13362"/>
                  <a:pt x="21600" y="13194"/>
                </a:cubicBezTo>
                <a:lnTo>
                  <a:pt x="21600" y="11595"/>
                </a:lnTo>
                <a:cubicBezTo>
                  <a:pt x="20958" y="11325"/>
                  <a:pt x="20888" y="10655"/>
                  <a:pt x="20899" y="7189"/>
                </a:cubicBezTo>
                <a:cubicBezTo>
                  <a:pt x="20910" y="3671"/>
                  <a:pt x="20883" y="3370"/>
                  <a:pt x="20540" y="3370"/>
                </a:cubicBezTo>
                <a:cubicBezTo>
                  <a:pt x="20336" y="3370"/>
                  <a:pt x="20064" y="3471"/>
                  <a:pt x="19939" y="3598"/>
                </a:cubicBezTo>
                <a:cubicBezTo>
                  <a:pt x="19775" y="3763"/>
                  <a:pt x="19619" y="3695"/>
                  <a:pt x="19382" y="3354"/>
                </a:cubicBezTo>
                <a:cubicBezTo>
                  <a:pt x="19109" y="2962"/>
                  <a:pt x="18991" y="2925"/>
                  <a:pt x="18730" y="3143"/>
                </a:cubicBezTo>
                <a:cubicBezTo>
                  <a:pt x="18397" y="3421"/>
                  <a:pt x="17888" y="3263"/>
                  <a:pt x="18085" y="2943"/>
                </a:cubicBezTo>
                <a:cubicBezTo>
                  <a:pt x="18148" y="2840"/>
                  <a:pt x="18142" y="2512"/>
                  <a:pt x="18068" y="2216"/>
                </a:cubicBezTo>
                <a:cubicBezTo>
                  <a:pt x="17938" y="1695"/>
                  <a:pt x="17872" y="1677"/>
                  <a:pt x="16280" y="1677"/>
                </a:cubicBezTo>
                <a:cubicBezTo>
                  <a:pt x="15189" y="1677"/>
                  <a:pt x="14573" y="1586"/>
                  <a:pt x="14464" y="1411"/>
                </a:cubicBezTo>
                <a:cubicBezTo>
                  <a:pt x="14300" y="1146"/>
                  <a:pt x="14276" y="1045"/>
                  <a:pt x="14216" y="357"/>
                </a:cubicBezTo>
                <a:cubicBezTo>
                  <a:pt x="14187" y="23"/>
                  <a:pt x="13869" y="-10"/>
                  <a:pt x="10855" y="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98" name="Google Shape;298;p40"/>
          <p:cNvSpPr txBox="1"/>
          <p:nvPr/>
        </p:nvSpPr>
        <p:spPr>
          <a:xfrm>
            <a:off x="7578005" y="186710"/>
            <a:ext cx="11541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Learning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99" name="Google Shape;299;p4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688199" y="1159671"/>
            <a:ext cx="940968" cy="538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0" name="Google Shape;300;p40"/>
          <p:cNvPicPr preferRelativeResize="0"/>
          <p:nvPr/>
        </p:nvPicPr>
        <p:blipFill rotWithShape="1">
          <a:blip r:embed="rId19">
            <a:alphaModFix/>
          </a:blip>
          <a:srcRect b="7856" l="4322" r="11097" t="16603"/>
          <a:stretch/>
        </p:blipFill>
        <p:spPr>
          <a:xfrm>
            <a:off x="7017650" y="942397"/>
            <a:ext cx="653143" cy="451074"/>
          </a:xfrm>
          <a:custGeom>
            <a:rect b="b" l="l" r="r" t="t"/>
            <a:pathLst>
              <a:path extrusionOk="0" h="21513" w="21218">
                <a:moveTo>
                  <a:pt x="12828" y="20"/>
                </a:moveTo>
                <a:cubicBezTo>
                  <a:pt x="12025" y="-87"/>
                  <a:pt x="11229" y="230"/>
                  <a:pt x="10508" y="957"/>
                </a:cubicBezTo>
                <a:cubicBezTo>
                  <a:pt x="10083" y="1386"/>
                  <a:pt x="10000" y="1570"/>
                  <a:pt x="9439" y="3300"/>
                </a:cubicBezTo>
                <a:cubicBezTo>
                  <a:pt x="8985" y="4702"/>
                  <a:pt x="8814" y="4911"/>
                  <a:pt x="8202" y="4819"/>
                </a:cubicBezTo>
                <a:cubicBezTo>
                  <a:pt x="7651" y="4735"/>
                  <a:pt x="7217" y="4440"/>
                  <a:pt x="6277" y="3513"/>
                </a:cubicBezTo>
                <a:cubicBezTo>
                  <a:pt x="5561" y="2805"/>
                  <a:pt x="5021" y="2485"/>
                  <a:pt x="4083" y="2228"/>
                </a:cubicBezTo>
                <a:cubicBezTo>
                  <a:pt x="2744" y="1861"/>
                  <a:pt x="1792" y="2302"/>
                  <a:pt x="959" y="3669"/>
                </a:cubicBezTo>
                <a:cubicBezTo>
                  <a:pt x="-223" y="5612"/>
                  <a:pt x="-303" y="7421"/>
                  <a:pt x="669" y="10263"/>
                </a:cubicBezTo>
                <a:cubicBezTo>
                  <a:pt x="1905" y="13873"/>
                  <a:pt x="2519" y="14824"/>
                  <a:pt x="4179" y="15700"/>
                </a:cubicBezTo>
                <a:cubicBezTo>
                  <a:pt x="5066" y="16167"/>
                  <a:pt x="6005" y="16099"/>
                  <a:pt x="6814" y="15515"/>
                </a:cubicBezTo>
                <a:cubicBezTo>
                  <a:pt x="7773" y="14823"/>
                  <a:pt x="8195" y="13534"/>
                  <a:pt x="8332" y="10887"/>
                </a:cubicBezTo>
                <a:cubicBezTo>
                  <a:pt x="8375" y="10057"/>
                  <a:pt x="8452" y="9063"/>
                  <a:pt x="8506" y="8680"/>
                </a:cubicBezTo>
                <a:cubicBezTo>
                  <a:pt x="8664" y="7564"/>
                  <a:pt x="9316" y="6692"/>
                  <a:pt x="9986" y="6692"/>
                </a:cubicBezTo>
                <a:cubicBezTo>
                  <a:pt x="10115" y="6692"/>
                  <a:pt x="10786" y="6961"/>
                  <a:pt x="11475" y="7296"/>
                </a:cubicBezTo>
                <a:cubicBezTo>
                  <a:pt x="12582" y="7833"/>
                  <a:pt x="12793" y="7899"/>
                  <a:pt x="13273" y="7835"/>
                </a:cubicBezTo>
                <a:cubicBezTo>
                  <a:pt x="14075" y="7729"/>
                  <a:pt x="14751" y="7182"/>
                  <a:pt x="15014" y="6430"/>
                </a:cubicBezTo>
                <a:cubicBezTo>
                  <a:pt x="15270" y="5693"/>
                  <a:pt x="15434" y="4010"/>
                  <a:pt x="15352" y="2959"/>
                </a:cubicBezTo>
                <a:cubicBezTo>
                  <a:pt x="15234" y="1446"/>
                  <a:pt x="14869" y="872"/>
                  <a:pt x="13636" y="269"/>
                </a:cubicBezTo>
                <a:cubicBezTo>
                  <a:pt x="13368" y="138"/>
                  <a:pt x="13096" y="56"/>
                  <a:pt x="12828" y="20"/>
                </a:cubicBezTo>
                <a:close/>
                <a:moveTo>
                  <a:pt x="19244" y="7629"/>
                </a:moveTo>
                <a:cubicBezTo>
                  <a:pt x="18498" y="7510"/>
                  <a:pt x="17687" y="7767"/>
                  <a:pt x="16048" y="8531"/>
                </a:cubicBezTo>
                <a:cubicBezTo>
                  <a:pt x="15325" y="8868"/>
                  <a:pt x="15084" y="8921"/>
                  <a:pt x="14168" y="8921"/>
                </a:cubicBezTo>
                <a:cubicBezTo>
                  <a:pt x="13296" y="8921"/>
                  <a:pt x="12935" y="8985"/>
                  <a:pt x="12055" y="9311"/>
                </a:cubicBezTo>
                <a:cubicBezTo>
                  <a:pt x="10725" y="9804"/>
                  <a:pt x="9956" y="10335"/>
                  <a:pt x="9546" y="11036"/>
                </a:cubicBezTo>
                <a:cubicBezTo>
                  <a:pt x="9373" y="11331"/>
                  <a:pt x="9061" y="12141"/>
                  <a:pt x="8854" y="12832"/>
                </a:cubicBezTo>
                <a:lnTo>
                  <a:pt x="8477" y="14088"/>
                </a:lnTo>
                <a:lnTo>
                  <a:pt x="8530" y="15345"/>
                </a:lnTo>
                <a:cubicBezTo>
                  <a:pt x="8587" y="16695"/>
                  <a:pt x="8839" y="18103"/>
                  <a:pt x="9101" y="18532"/>
                </a:cubicBezTo>
                <a:cubicBezTo>
                  <a:pt x="9618" y="19377"/>
                  <a:pt x="11468" y="20872"/>
                  <a:pt x="12471" y="21257"/>
                </a:cubicBezTo>
                <a:cubicBezTo>
                  <a:pt x="12917" y="21428"/>
                  <a:pt x="13429" y="21512"/>
                  <a:pt x="13916" y="21513"/>
                </a:cubicBezTo>
                <a:cubicBezTo>
                  <a:pt x="14404" y="21513"/>
                  <a:pt x="14866" y="21428"/>
                  <a:pt x="15197" y="21257"/>
                </a:cubicBezTo>
                <a:cubicBezTo>
                  <a:pt x="16104" y="20790"/>
                  <a:pt x="16593" y="20247"/>
                  <a:pt x="17547" y="18645"/>
                </a:cubicBezTo>
                <a:cubicBezTo>
                  <a:pt x="18044" y="17809"/>
                  <a:pt x="18898" y="16382"/>
                  <a:pt x="19442" y="15479"/>
                </a:cubicBezTo>
                <a:cubicBezTo>
                  <a:pt x="20623" y="13521"/>
                  <a:pt x="21127" y="12184"/>
                  <a:pt x="21202" y="10823"/>
                </a:cubicBezTo>
                <a:cubicBezTo>
                  <a:pt x="21297" y="9088"/>
                  <a:pt x="20983" y="8316"/>
                  <a:pt x="19998" y="7871"/>
                </a:cubicBezTo>
                <a:cubicBezTo>
                  <a:pt x="19735" y="7752"/>
                  <a:pt x="19493" y="7669"/>
                  <a:pt x="19244" y="7629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Image" id="301" name="Google Shape;301;p4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6960125" y="1504955"/>
            <a:ext cx="755601" cy="52672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 txBox="1"/>
          <p:nvPr/>
        </p:nvSpPr>
        <p:spPr>
          <a:xfrm>
            <a:off x="7724095" y="2905900"/>
            <a:ext cx="7929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Life Cycle,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Tracking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&amp;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Orchestration</a:t>
            </a:r>
            <a:endParaRPr sz="500"/>
          </a:p>
        </p:txBody>
      </p:sp>
      <p:pic>
        <p:nvPicPr>
          <p:cNvPr descr="Image" id="303" name="Google Shape;303;p4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335607" y="3862203"/>
            <a:ext cx="491833" cy="491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4" name="Google Shape;304;p40"/>
          <p:cNvPicPr preferRelativeResize="0"/>
          <p:nvPr/>
        </p:nvPicPr>
        <p:blipFill rotWithShape="1">
          <a:blip r:embed="rId22">
            <a:alphaModFix/>
          </a:blip>
          <a:srcRect b="1346" l="16984" r="12394" t="1782"/>
          <a:stretch/>
        </p:blipFill>
        <p:spPr>
          <a:xfrm>
            <a:off x="5218506" y="3956595"/>
            <a:ext cx="518244" cy="477001"/>
          </a:xfrm>
          <a:custGeom>
            <a:rect b="b" l="l" r="r" t="t"/>
            <a:pathLst>
              <a:path extrusionOk="0" h="21574" w="21598">
                <a:moveTo>
                  <a:pt x="16090" y="0"/>
                </a:moveTo>
                <a:lnTo>
                  <a:pt x="12784" y="20"/>
                </a:lnTo>
                <a:lnTo>
                  <a:pt x="9472" y="34"/>
                </a:lnTo>
                <a:lnTo>
                  <a:pt x="9329" y="464"/>
                </a:lnTo>
                <a:cubicBezTo>
                  <a:pt x="9251" y="701"/>
                  <a:pt x="8828" y="1997"/>
                  <a:pt x="8386" y="3346"/>
                </a:cubicBezTo>
                <a:cubicBezTo>
                  <a:pt x="7945" y="4694"/>
                  <a:pt x="7516" y="5996"/>
                  <a:pt x="7437" y="6233"/>
                </a:cubicBezTo>
                <a:cubicBezTo>
                  <a:pt x="7154" y="7081"/>
                  <a:pt x="5936" y="10814"/>
                  <a:pt x="5936" y="10838"/>
                </a:cubicBezTo>
                <a:cubicBezTo>
                  <a:pt x="5936" y="10851"/>
                  <a:pt x="6881" y="10869"/>
                  <a:pt x="8033" y="10872"/>
                </a:cubicBezTo>
                <a:cubicBezTo>
                  <a:pt x="9184" y="10874"/>
                  <a:pt x="10146" y="10897"/>
                  <a:pt x="10173" y="10925"/>
                </a:cubicBezTo>
                <a:cubicBezTo>
                  <a:pt x="10199" y="10954"/>
                  <a:pt x="9863" y="12129"/>
                  <a:pt x="9422" y="13531"/>
                </a:cubicBezTo>
                <a:cubicBezTo>
                  <a:pt x="8249" y="17259"/>
                  <a:pt x="7067" y="21006"/>
                  <a:pt x="6960" y="21339"/>
                </a:cubicBezTo>
                <a:cubicBezTo>
                  <a:pt x="6908" y="21499"/>
                  <a:pt x="6885" y="21600"/>
                  <a:pt x="6910" y="21568"/>
                </a:cubicBezTo>
                <a:cubicBezTo>
                  <a:pt x="7125" y="21287"/>
                  <a:pt x="7412" y="20864"/>
                  <a:pt x="7543" y="20646"/>
                </a:cubicBezTo>
                <a:cubicBezTo>
                  <a:pt x="7630" y="20500"/>
                  <a:pt x="7867" y="20128"/>
                  <a:pt x="8070" y="19818"/>
                </a:cubicBezTo>
                <a:cubicBezTo>
                  <a:pt x="8610" y="18992"/>
                  <a:pt x="9017" y="18362"/>
                  <a:pt x="9087" y="18236"/>
                </a:cubicBezTo>
                <a:cubicBezTo>
                  <a:pt x="9121" y="18175"/>
                  <a:pt x="9182" y="18081"/>
                  <a:pt x="9224" y="18027"/>
                </a:cubicBezTo>
                <a:cubicBezTo>
                  <a:pt x="9409" y="17789"/>
                  <a:pt x="9732" y="17296"/>
                  <a:pt x="9732" y="17246"/>
                </a:cubicBezTo>
                <a:cubicBezTo>
                  <a:pt x="9732" y="17217"/>
                  <a:pt x="9797" y="17123"/>
                  <a:pt x="9881" y="17038"/>
                </a:cubicBezTo>
                <a:cubicBezTo>
                  <a:pt x="9965" y="16952"/>
                  <a:pt x="10036" y="16856"/>
                  <a:pt x="10036" y="16822"/>
                </a:cubicBezTo>
                <a:cubicBezTo>
                  <a:pt x="10036" y="16789"/>
                  <a:pt x="10196" y="16529"/>
                  <a:pt x="10390" y="16243"/>
                </a:cubicBezTo>
                <a:cubicBezTo>
                  <a:pt x="10583" y="15958"/>
                  <a:pt x="10851" y="15550"/>
                  <a:pt x="10985" y="15341"/>
                </a:cubicBezTo>
                <a:cubicBezTo>
                  <a:pt x="11282" y="14881"/>
                  <a:pt x="11641" y="14343"/>
                  <a:pt x="11791" y="14130"/>
                </a:cubicBezTo>
                <a:cubicBezTo>
                  <a:pt x="11853" y="14043"/>
                  <a:pt x="11946" y="13901"/>
                  <a:pt x="11996" y="13820"/>
                </a:cubicBezTo>
                <a:cubicBezTo>
                  <a:pt x="12225" y="13451"/>
                  <a:pt x="12344" y="13261"/>
                  <a:pt x="12616" y="12851"/>
                </a:cubicBezTo>
                <a:cubicBezTo>
                  <a:pt x="12777" y="12609"/>
                  <a:pt x="12908" y="12378"/>
                  <a:pt x="12908" y="12339"/>
                </a:cubicBezTo>
                <a:cubicBezTo>
                  <a:pt x="12908" y="12300"/>
                  <a:pt x="12946" y="12247"/>
                  <a:pt x="12989" y="12218"/>
                </a:cubicBezTo>
                <a:cubicBezTo>
                  <a:pt x="13031" y="12189"/>
                  <a:pt x="13117" y="12087"/>
                  <a:pt x="13175" y="11996"/>
                </a:cubicBezTo>
                <a:cubicBezTo>
                  <a:pt x="13474" y="11524"/>
                  <a:pt x="14647" y="9719"/>
                  <a:pt x="15067" y="9088"/>
                </a:cubicBezTo>
                <a:cubicBezTo>
                  <a:pt x="15771" y="8027"/>
                  <a:pt x="16152" y="7418"/>
                  <a:pt x="16152" y="7351"/>
                </a:cubicBezTo>
                <a:cubicBezTo>
                  <a:pt x="16152" y="7317"/>
                  <a:pt x="15230" y="7290"/>
                  <a:pt x="13987" y="7290"/>
                </a:cubicBezTo>
                <a:cubicBezTo>
                  <a:pt x="12793" y="7290"/>
                  <a:pt x="11804" y="7269"/>
                  <a:pt x="11785" y="7236"/>
                </a:cubicBezTo>
                <a:cubicBezTo>
                  <a:pt x="11767" y="7204"/>
                  <a:pt x="11791" y="7140"/>
                  <a:pt x="11841" y="7095"/>
                </a:cubicBezTo>
                <a:cubicBezTo>
                  <a:pt x="11891" y="7050"/>
                  <a:pt x="11934" y="6985"/>
                  <a:pt x="11934" y="6954"/>
                </a:cubicBezTo>
                <a:cubicBezTo>
                  <a:pt x="11934" y="6923"/>
                  <a:pt x="12010" y="6773"/>
                  <a:pt x="12108" y="6617"/>
                </a:cubicBezTo>
                <a:cubicBezTo>
                  <a:pt x="12521" y="5956"/>
                  <a:pt x="12908" y="5299"/>
                  <a:pt x="12908" y="5264"/>
                </a:cubicBezTo>
                <a:cubicBezTo>
                  <a:pt x="12908" y="5243"/>
                  <a:pt x="12968" y="5146"/>
                  <a:pt x="13038" y="5049"/>
                </a:cubicBezTo>
                <a:cubicBezTo>
                  <a:pt x="13152" y="4890"/>
                  <a:pt x="14708" y="2331"/>
                  <a:pt x="15228" y="1447"/>
                </a:cubicBezTo>
                <a:cubicBezTo>
                  <a:pt x="15342" y="1254"/>
                  <a:pt x="15580" y="846"/>
                  <a:pt x="15761" y="545"/>
                </a:cubicBezTo>
                <a:lnTo>
                  <a:pt x="16090" y="0"/>
                </a:lnTo>
                <a:close/>
                <a:moveTo>
                  <a:pt x="15339" y="3925"/>
                </a:moveTo>
                <a:cubicBezTo>
                  <a:pt x="15082" y="3941"/>
                  <a:pt x="14868" y="4178"/>
                  <a:pt x="14868" y="4517"/>
                </a:cubicBezTo>
                <a:cubicBezTo>
                  <a:pt x="14868" y="4745"/>
                  <a:pt x="14903" y="4829"/>
                  <a:pt x="15085" y="5015"/>
                </a:cubicBezTo>
                <a:cubicBezTo>
                  <a:pt x="15205" y="5138"/>
                  <a:pt x="15288" y="5237"/>
                  <a:pt x="15265" y="5237"/>
                </a:cubicBezTo>
                <a:cubicBezTo>
                  <a:pt x="15242" y="5237"/>
                  <a:pt x="15254" y="5284"/>
                  <a:pt x="15296" y="5338"/>
                </a:cubicBezTo>
                <a:cubicBezTo>
                  <a:pt x="15338" y="5392"/>
                  <a:pt x="15386" y="5426"/>
                  <a:pt x="15408" y="5412"/>
                </a:cubicBezTo>
                <a:cubicBezTo>
                  <a:pt x="15429" y="5398"/>
                  <a:pt x="16488" y="6495"/>
                  <a:pt x="17759" y="7849"/>
                </a:cubicBezTo>
                <a:cubicBezTo>
                  <a:pt x="19923" y="10156"/>
                  <a:pt x="20067" y="10326"/>
                  <a:pt x="20066" y="10542"/>
                </a:cubicBezTo>
                <a:cubicBezTo>
                  <a:pt x="20065" y="10756"/>
                  <a:pt x="19887" y="10966"/>
                  <a:pt x="17424" y="13638"/>
                </a:cubicBezTo>
                <a:cubicBezTo>
                  <a:pt x="14837" y="16444"/>
                  <a:pt x="14781" y="16514"/>
                  <a:pt x="14781" y="16768"/>
                </a:cubicBezTo>
                <a:cubicBezTo>
                  <a:pt x="14781" y="16930"/>
                  <a:pt x="14821" y="17080"/>
                  <a:pt x="14893" y="17166"/>
                </a:cubicBezTo>
                <a:cubicBezTo>
                  <a:pt x="14977" y="17267"/>
                  <a:pt x="15085" y="17300"/>
                  <a:pt x="15290" y="17300"/>
                </a:cubicBezTo>
                <a:lnTo>
                  <a:pt x="15569" y="17300"/>
                </a:lnTo>
                <a:lnTo>
                  <a:pt x="17957" y="14715"/>
                </a:lnTo>
                <a:cubicBezTo>
                  <a:pt x="19272" y="13292"/>
                  <a:pt x="20372" y="12149"/>
                  <a:pt x="20401" y="12177"/>
                </a:cubicBezTo>
                <a:cubicBezTo>
                  <a:pt x="20430" y="12206"/>
                  <a:pt x="20434" y="12197"/>
                  <a:pt x="20413" y="12157"/>
                </a:cubicBezTo>
                <a:cubicBezTo>
                  <a:pt x="20392" y="12118"/>
                  <a:pt x="20636" y="11828"/>
                  <a:pt x="20953" y="11511"/>
                </a:cubicBezTo>
                <a:cubicBezTo>
                  <a:pt x="21420" y="11044"/>
                  <a:pt x="21600" y="10801"/>
                  <a:pt x="21598" y="10548"/>
                </a:cubicBezTo>
                <a:cubicBezTo>
                  <a:pt x="21597" y="10464"/>
                  <a:pt x="21572" y="10381"/>
                  <a:pt x="21536" y="10286"/>
                </a:cubicBezTo>
                <a:cubicBezTo>
                  <a:pt x="21496" y="10182"/>
                  <a:pt x="21077" y="9683"/>
                  <a:pt x="20599" y="9175"/>
                </a:cubicBezTo>
                <a:cubicBezTo>
                  <a:pt x="17614" y="6000"/>
                  <a:pt x="15756" y="4065"/>
                  <a:pt x="15606" y="3985"/>
                </a:cubicBezTo>
                <a:cubicBezTo>
                  <a:pt x="15516" y="3937"/>
                  <a:pt x="15425" y="3919"/>
                  <a:pt x="15339" y="3925"/>
                </a:cubicBezTo>
                <a:close/>
                <a:moveTo>
                  <a:pt x="6147" y="3931"/>
                </a:moveTo>
                <a:cubicBezTo>
                  <a:pt x="5908" y="3973"/>
                  <a:pt x="5123" y="4767"/>
                  <a:pt x="1768" y="8354"/>
                </a:cubicBezTo>
                <a:lnTo>
                  <a:pt x="0" y="10239"/>
                </a:lnTo>
                <a:lnTo>
                  <a:pt x="0" y="10535"/>
                </a:lnTo>
                <a:cubicBezTo>
                  <a:pt x="2" y="10796"/>
                  <a:pt x="44" y="10876"/>
                  <a:pt x="378" y="11296"/>
                </a:cubicBezTo>
                <a:cubicBezTo>
                  <a:pt x="717" y="11721"/>
                  <a:pt x="3986" y="15250"/>
                  <a:pt x="3982" y="15186"/>
                </a:cubicBezTo>
                <a:cubicBezTo>
                  <a:pt x="3981" y="15172"/>
                  <a:pt x="4034" y="15216"/>
                  <a:pt x="4100" y="15281"/>
                </a:cubicBezTo>
                <a:cubicBezTo>
                  <a:pt x="4167" y="15346"/>
                  <a:pt x="4202" y="15429"/>
                  <a:pt x="4181" y="15469"/>
                </a:cubicBezTo>
                <a:cubicBezTo>
                  <a:pt x="4159" y="15510"/>
                  <a:pt x="4165" y="15524"/>
                  <a:pt x="4193" y="15496"/>
                </a:cubicBezTo>
                <a:cubicBezTo>
                  <a:pt x="4254" y="15436"/>
                  <a:pt x="5484" y="16705"/>
                  <a:pt x="5458" y="16802"/>
                </a:cubicBezTo>
                <a:cubicBezTo>
                  <a:pt x="5449" y="16839"/>
                  <a:pt x="5458" y="16849"/>
                  <a:pt x="5483" y="16822"/>
                </a:cubicBezTo>
                <a:cubicBezTo>
                  <a:pt x="5508" y="16795"/>
                  <a:pt x="5648" y="16892"/>
                  <a:pt x="5793" y="17038"/>
                </a:cubicBezTo>
                <a:cubicBezTo>
                  <a:pt x="6010" y="17254"/>
                  <a:pt x="6100" y="17300"/>
                  <a:pt x="6302" y="17300"/>
                </a:cubicBezTo>
                <a:cubicBezTo>
                  <a:pt x="6634" y="17300"/>
                  <a:pt x="6792" y="17129"/>
                  <a:pt x="6792" y="16762"/>
                </a:cubicBezTo>
                <a:cubicBezTo>
                  <a:pt x="6792" y="16452"/>
                  <a:pt x="6908" y="16583"/>
                  <a:pt x="3188" y="12514"/>
                </a:cubicBezTo>
                <a:cubicBezTo>
                  <a:pt x="1669" y="10852"/>
                  <a:pt x="1625" y="10801"/>
                  <a:pt x="1625" y="10542"/>
                </a:cubicBezTo>
                <a:cubicBezTo>
                  <a:pt x="1625" y="10279"/>
                  <a:pt x="1665" y="10235"/>
                  <a:pt x="4181" y="7506"/>
                </a:cubicBezTo>
                <a:cubicBezTo>
                  <a:pt x="6511" y="4978"/>
                  <a:pt x="6730" y="4717"/>
                  <a:pt x="6730" y="4517"/>
                </a:cubicBezTo>
                <a:cubicBezTo>
                  <a:pt x="6730" y="4362"/>
                  <a:pt x="6676" y="4243"/>
                  <a:pt x="6544" y="4100"/>
                </a:cubicBezTo>
                <a:cubicBezTo>
                  <a:pt x="6385" y="3928"/>
                  <a:pt x="6331" y="3899"/>
                  <a:pt x="6147" y="3931"/>
                </a:cubicBezTo>
                <a:close/>
              </a:path>
            </a:pathLst>
          </a:custGeom>
          <a:noFill/>
          <a:ln>
            <a:noFill/>
          </a:ln>
        </p:spPr>
      </p:pic>
      <p:grpSp>
        <p:nvGrpSpPr>
          <p:cNvPr id="305" name="Google Shape;305;p40"/>
          <p:cNvGrpSpPr/>
          <p:nvPr/>
        </p:nvGrpSpPr>
        <p:grpSpPr>
          <a:xfrm>
            <a:off x="8057166" y="913651"/>
            <a:ext cx="609413" cy="508522"/>
            <a:chOff x="0" y="0"/>
            <a:chExt cx="1625100" cy="1356058"/>
          </a:xfrm>
        </p:grpSpPr>
        <p:sp>
          <p:nvSpPr>
            <p:cNvPr id="306" name="Google Shape;306;p40"/>
            <p:cNvSpPr/>
            <p:nvPr/>
          </p:nvSpPr>
          <p:spPr>
            <a:xfrm>
              <a:off x="0" y="0"/>
              <a:ext cx="1625100" cy="1356000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69.png" id="307" name="Google Shape;307;p4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0" y="0"/>
              <a:ext cx="1624965" cy="1356058"/>
            </a:xfrm>
            <a:prstGeom prst="rect">
              <a:avLst/>
            </a:prstGeom>
            <a:noFill/>
            <a:ln cap="sq" cmpd="sng" w="889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</p:grpSp>
      <p:pic>
        <p:nvPicPr>
          <p:cNvPr descr="Image" id="308" name="Google Shape;308;p4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6849313" y="2143157"/>
            <a:ext cx="977225" cy="977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9" name="Google Shape;309;p4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820749" y="2333982"/>
            <a:ext cx="475535" cy="4755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0" name="Google Shape;310;p4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8413285" y="2351834"/>
            <a:ext cx="597741" cy="3865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-cl189K4_QU3j5RU1pej-Yn2FfiXwKz9J6R3HSUJlUYkM1MAKAA8pYply0KxGnu-XD1ZC4WaeEx-Nz1iKIcv9CL6AOV9A-gcEG1fTG3LXwAIT7RIor0AKdl37GeAdwOGAxpL2YEo94.png" id="311" name="Google Shape;311;p4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624453" y="3066092"/>
            <a:ext cx="476251" cy="47625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0"/>
          <p:cNvSpPr/>
          <p:nvPr/>
        </p:nvSpPr>
        <p:spPr>
          <a:xfrm>
            <a:off x="228248" y="2353466"/>
            <a:ext cx="282027" cy="451649"/>
          </a:xfrm>
          <a:custGeom>
            <a:rect b="b" l="l" r="r" t="t"/>
            <a:pathLst>
              <a:path extrusionOk="0" h="21543" w="21537">
                <a:moveTo>
                  <a:pt x="7344" y="0"/>
                </a:moveTo>
                <a:cubicBezTo>
                  <a:pt x="6882" y="0"/>
                  <a:pt x="6476" y="214"/>
                  <a:pt x="6433" y="502"/>
                </a:cubicBezTo>
                <a:cubicBezTo>
                  <a:pt x="6383" y="832"/>
                  <a:pt x="6799" y="1109"/>
                  <a:pt x="7317" y="1109"/>
                </a:cubicBezTo>
                <a:lnTo>
                  <a:pt x="7578" y="1109"/>
                </a:lnTo>
                <a:cubicBezTo>
                  <a:pt x="7666" y="1109"/>
                  <a:pt x="7737" y="1154"/>
                  <a:pt x="7737" y="1208"/>
                </a:cubicBezTo>
                <a:lnTo>
                  <a:pt x="7737" y="8114"/>
                </a:lnTo>
                <a:cubicBezTo>
                  <a:pt x="7737" y="8259"/>
                  <a:pt x="7588" y="8386"/>
                  <a:pt x="7368" y="8432"/>
                </a:cubicBezTo>
                <a:cubicBezTo>
                  <a:pt x="3043" y="9331"/>
                  <a:pt x="-63" y="11896"/>
                  <a:pt x="1" y="14909"/>
                </a:cubicBezTo>
                <a:cubicBezTo>
                  <a:pt x="78" y="18532"/>
                  <a:pt x="4799" y="21486"/>
                  <a:pt x="10599" y="21542"/>
                </a:cubicBezTo>
                <a:cubicBezTo>
                  <a:pt x="16625" y="21600"/>
                  <a:pt x="21537" y="18566"/>
                  <a:pt x="21537" y="14816"/>
                </a:cubicBezTo>
                <a:cubicBezTo>
                  <a:pt x="21537" y="11844"/>
                  <a:pt x="18451" y="9321"/>
                  <a:pt x="14170" y="8432"/>
                </a:cubicBezTo>
                <a:cubicBezTo>
                  <a:pt x="13950" y="8386"/>
                  <a:pt x="13799" y="8260"/>
                  <a:pt x="13798" y="8114"/>
                </a:cubicBezTo>
                <a:lnTo>
                  <a:pt x="13798" y="1208"/>
                </a:lnTo>
                <a:cubicBezTo>
                  <a:pt x="13798" y="1154"/>
                  <a:pt x="13869" y="1109"/>
                  <a:pt x="13957" y="1109"/>
                </a:cubicBezTo>
                <a:lnTo>
                  <a:pt x="14191" y="1109"/>
                </a:lnTo>
                <a:cubicBezTo>
                  <a:pt x="14653" y="1109"/>
                  <a:pt x="15059" y="895"/>
                  <a:pt x="15102" y="608"/>
                </a:cubicBezTo>
                <a:cubicBezTo>
                  <a:pt x="15152" y="277"/>
                  <a:pt x="14736" y="0"/>
                  <a:pt x="14218" y="0"/>
                </a:cubicBezTo>
                <a:lnTo>
                  <a:pt x="7344" y="0"/>
                </a:lnTo>
                <a:close/>
                <a:moveTo>
                  <a:pt x="9020" y="5707"/>
                </a:moveTo>
                <a:lnTo>
                  <a:pt x="12531" y="5707"/>
                </a:lnTo>
                <a:lnTo>
                  <a:pt x="12531" y="6088"/>
                </a:lnTo>
                <a:lnTo>
                  <a:pt x="9020" y="6088"/>
                </a:lnTo>
                <a:lnTo>
                  <a:pt x="9020" y="5707"/>
                </a:lnTo>
                <a:close/>
                <a:moveTo>
                  <a:pt x="10599" y="6751"/>
                </a:moveTo>
                <a:lnTo>
                  <a:pt x="12531" y="6751"/>
                </a:lnTo>
                <a:lnTo>
                  <a:pt x="12531" y="7130"/>
                </a:lnTo>
                <a:lnTo>
                  <a:pt x="10599" y="7130"/>
                </a:lnTo>
                <a:lnTo>
                  <a:pt x="10599" y="6751"/>
                </a:lnTo>
                <a:close/>
                <a:moveTo>
                  <a:pt x="10599" y="7793"/>
                </a:moveTo>
                <a:lnTo>
                  <a:pt x="12529" y="7793"/>
                </a:lnTo>
                <a:lnTo>
                  <a:pt x="12529" y="8173"/>
                </a:lnTo>
                <a:lnTo>
                  <a:pt x="10596" y="8173"/>
                </a:lnTo>
                <a:lnTo>
                  <a:pt x="10599" y="7793"/>
                </a:lnTo>
                <a:close/>
                <a:moveTo>
                  <a:pt x="10596" y="8836"/>
                </a:moveTo>
                <a:lnTo>
                  <a:pt x="12529" y="8836"/>
                </a:lnTo>
                <a:lnTo>
                  <a:pt x="12529" y="9217"/>
                </a:lnTo>
                <a:lnTo>
                  <a:pt x="10596" y="9217"/>
                </a:lnTo>
                <a:lnTo>
                  <a:pt x="10596" y="8836"/>
                </a:lnTo>
                <a:close/>
                <a:moveTo>
                  <a:pt x="9015" y="9880"/>
                </a:moveTo>
                <a:lnTo>
                  <a:pt x="12526" y="9880"/>
                </a:lnTo>
                <a:lnTo>
                  <a:pt x="12526" y="10260"/>
                </a:lnTo>
                <a:lnTo>
                  <a:pt x="9015" y="10260"/>
                </a:lnTo>
                <a:lnTo>
                  <a:pt x="9015" y="9880"/>
                </a:lnTo>
                <a:close/>
                <a:moveTo>
                  <a:pt x="10594" y="10923"/>
                </a:moveTo>
                <a:lnTo>
                  <a:pt x="12526" y="10923"/>
                </a:lnTo>
                <a:lnTo>
                  <a:pt x="12526" y="11304"/>
                </a:lnTo>
                <a:lnTo>
                  <a:pt x="10594" y="11304"/>
                </a:lnTo>
                <a:lnTo>
                  <a:pt x="10594" y="10923"/>
                </a:lnTo>
                <a:close/>
                <a:moveTo>
                  <a:pt x="10594" y="11967"/>
                </a:moveTo>
                <a:lnTo>
                  <a:pt x="12526" y="11967"/>
                </a:lnTo>
                <a:lnTo>
                  <a:pt x="12523" y="12347"/>
                </a:lnTo>
                <a:lnTo>
                  <a:pt x="10591" y="12347"/>
                </a:lnTo>
                <a:lnTo>
                  <a:pt x="10594" y="11967"/>
                </a:lnTo>
                <a:close/>
                <a:moveTo>
                  <a:pt x="10591" y="13010"/>
                </a:moveTo>
                <a:lnTo>
                  <a:pt x="12523" y="13010"/>
                </a:lnTo>
                <a:lnTo>
                  <a:pt x="12523" y="13391"/>
                </a:lnTo>
                <a:lnTo>
                  <a:pt x="10591" y="13391"/>
                </a:lnTo>
                <a:lnTo>
                  <a:pt x="10591" y="13010"/>
                </a:lnTo>
                <a:close/>
                <a:moveTo>
                  <a:pt x="9012" y="14052"/>
                </a:moveTo>
                <a:lnTo>
                  <a:pt x="12523" y="14052"/>
                </a:lnTo>
                <a:lnTo>
                  <a:pt x="12520" y="14432"/>
                </a:lnTo>
                <a:lnTo>
                  <a:pt x="9009" y="14432"/>
                </a:lnTo>
                <a:lnTo>
                  <a:pt x="9012" y="14052"/>
                </a:lnTo>
                <a:close/>
                <a:moveTo>
                  <a:pt x="10588" y="15096"/>
                </a:moveTo>
                <a:lnTo>
                  <a:pt x="12520" y="15096"/>
                </a:lnTo>
                <a:lnTo>
                  <a:pt x="12520" y="15476"/>
                </a:lnTo>
                <a:lnTo>
                  <a:pt x="10588" y="15476"/>
                </a:lnTo>
                <a:lnTo>
                  <a:pt x="10588" y="15096"/>
                </a:lnTo>
                <a:close/>
                <a:moveTo>
                  <a:pt x="10588" y="16139"/>
                </a:moveTo>
                <a:lnTo>
                  <a:pt x="12520" y="16139"/>
                </a:lnTo>
                <a:lnTo>
                  <a:pt x="12518" y="16519"/>
                </a:lnTo>
                <a:lnTo>
                  <a:pt x="10586" y="16519"/>
                </a:lnTo>
                <a:lnTo>
                  <a:pt x="10588" y="16139"/>
                </a:lnTo>
                <a:close/>
                <a:moveTo>
                  <a:pt x="10586" y="17183"/>
                </a:moveTo>
                <a:lnTo>
                  <a:pt x="12518" y="17183"/>
                </a:lnTo>
                <a:lnTo>
                  <a:pt x="12518" y="17563"/>
                </a:lnTo>
                <a:lnTo>
                  <a:pt x="10586" y="17563"/>
                </a:lnTo>
                <a:lnTo>
                  <a:pt x="10586" y="17183"/>
                </a:lnTo>
                <a:close/>
                <a:moveTo>
                  <a:pt x="9007" y="18226"/>
                </a:moveTo>
                <a:lnTo>
                  <a:pt x="12518" y="18226"/>
                </a:lnTo>
                <a:lnTo>
                  <a:pt x="12515" y="18607"/>
                </a:lnTo>
                <a:lnTo>
                  <a:pt x="9004" y="18607"/>
                </a:lnTo>
                <a:lnTo>
                  <a:pt x="9007" y="18226"/>
                </a:lnTo>
                <a:close/>
              </a:path>
            </a:pathLst>
          </a:custGeom>
          <a:solidFill>
            <a:srgbClr val="ADEFFC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13" name="Google Shape;313;p4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391198" y="2422713"/>
            <a:ext cx="1078372" cy="3539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4" name="Google Shape;314;p4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7960358" y="1545112"/>
            <a:ext cx="792872" cy="445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41"/>
          <p:cNvGrpSpPr/>
          <p:nvPr/>
        </p:nvGrpSpPr>
        <p:grpSpPr>
          <a:xfrm>
            <a:off x="55970" y="1046500"/>
            <a:ext cx="3012625" cy="3034200"/>
            <a:chOff x="55970" y="589300"/>
            <a:chExt cx="3012625" cy="3034200"/>
          </a:xfrm>
        </p:grpSpPr>
        <p:grpSp>
          <p:nvGrpSpPr>
            <p:cNvPr id="320" name="Google Shape;320;p41"/>
            <p:cNvGrpSpPr/>
            <p:nvPr/>
          </p:nvGrpSpPr>
          <p:grpSpPr>
            <a:xfrm>
              <a:off x="55970" y="589300"/>
              <a:ext cx="3012625" cy="3034200"/>
              <a:chOff x="143625" y="1960900"/>
              <a:chExt cx="3012625" cy="3034200"/>
            </a:xfrm>
          </p:grpSpPr>
          <p:sp>
            <p:nvSpPr>
              <p:cNvPr id="321" name="Google Shape;321;p41"/>
              <p:cNvSpPr/>
              <p:nvPr/>
            </p:nvSpPr>
            <p:spPr>
              <a:xfrm>
                <a:off x="143625" y="1960900"/>
                <a:ext cx="3000000" cy="30342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322" name="Google Shape;322;p41"/>
              <p:cNvGrpSpPr/>
              <p:nvPr/>
            </p:nvGrpSpPr>
            <p:grpSpPr>
              <a:xfrm>
                <a:off x="226750" y="2057246"/>
                <a:ext cx="2929500" cy="2825862"/>
                <a:chOff x="35250" y="1276559"/>
                <a:chExt cx="2929500" cy="2825862"/>
              </a:xfrm>
            </p:grpSpPr>
            <p:pic>
              <p:nvPicPr>
                <p:cNvPr id="323" name="Google Shape;323;p4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524888" y="2152863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24" name="Google Shape;324;p41">
                  <a:hlinkClick r:id="rId4"/>
                </p:cNvPr>
                <p:cNvSpPr txBox="1"/>
                <p:nvPr/>
              </p:nvSpPr>
              <p:spPr>
                <a:xfrm>
                  <a:off x="35250" y="2886221"/>
                  <a:ext cx="2929500" cy="1216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>
                      <a:solidFill>
                        <a:srgbClr val="666666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Soil, Weather, Watershed, Irrigation, </a:t>
                  </a:r>
                  <a:r>
                    <a:rPr lang="en" sz="1800" u="sng">
                      <a:solidFill>
                        <a:schemeClr val="hlink"/>
                      </a:solidFill>
                      <a:latin typeface="Roboto"/>
                      <a:ea typeface="Roboto"/>
                      <a:cs typeface="Roboto"/>
                      <a:sym typeface="Roboto"/>
                      <a:hlinkClick r:id="rId5"/>
                    </a:rPr>
                    <a:t>Land use</a:t>
                  </a:r>
                  <a:r>
                    <a:rPr lang="en" sz="1800">
                      <a:solidFill>
                        <a:srgbClr val="666666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 (</a:t>
                  </a:r>
                  <a:r>
                    <a:rPr lang="en" sz="1800" u="sng">
                      <a:solidFill>
                        <a:schemeClr val="hlink"/>
                      </a:solidFill>
                      <a:latin typeface="Roboto"/>
                      <a:ea typeface="Roboto"/>
                      <a:cs typeface="Roboto"/>
                      <a:sym typeface="Roboto"/>
                      <a:hlinkClick r:id="rId6"/>
                    </a:rPr>
                    <a:t>SoilGrids</a:t>
                  </a:r>
                  <a:r>
                    <a:rPr lang="en" sz="1800">
                      <a:solidFill>
                        <a:srgbClr val="666666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, </a:t>
                  </a:r>
                  <a:r>
                    <a:rPr lang="en" sz="1800" u="sng">
                      <a:solidFill>
                        <a:schemeClr val="hlink"/>
                      </a:solidFill>
                      <a:latin typeface="Roboto"/>
                      <a:ea typeface="Roboto"/>
                      <a:cs typeface="Roboto"/>
                      <a:sym typeface="Roboto"/>
                      <a:hlinkClick r:id="rId7"/>
                    </a:rPr>
                    <a:t>AquaStat</a:t>
                  </a:r>
                  <a:r>
                    <a:rPr lang="en" sz="1800">
                      <a:solidFill>
                        <a:srgbClr val="666666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, </a:t>
                  </a:r>
                  <a:r>
                    <a:rPr lang="en" sz="1800" u="sng">
                      <a:solidFill>
                        <a:schemeClr val="accent5"/>
                      </a:solidFill>
                      <a:latin typeface="Roboto"/>
                      <a:ea typeface="Roboto"/>
                      <a:cs typeface="Roboto"/>
                      <a:sym typeface="Roboto"/>
                      <a:hlinkClick r:id="rId8">
                        <a:extLst>
                          <a:ext uri="{A12FA001-AC4F-418D-AE19-62706E023703}">
                            <ahyp:hlinkClr val="tx"/>
                          </a:ext>
                        </a:extLst>
                      </a:hlinkClick>
                    </a:rPr>
                    <a:t>CHIRPS</a:t>
                  </a:r>
                  <a:r>
                    <a:rPr lang="en" sz="1800">
                      <a:solidFill>
                        <a:srgbClr val="666666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, </a:t>
                  </a:r>
                  <a:r>
                    <a:rPr lang="en" sz="1800" u="sng">
                      <a:solidFill>
                        <a:schemeClr val="accent5"/>
                      </a:solidFill>
                      <a:latin typeface="Roboto"/>
                      <a:ea typeface="Roboto"/>
                      <a:cs typeface="Roboto"/>
                      <a:sym typeface="Roboto"/>
                      <a:hlinkClick r:id="rId9">
                        <a:extLst>
                          <a:ext uri="{A12FA001-AC4F-418D-AE19-62706E023703}">
                            <ahyp:hlinkClr val="tx"/>
                          </a:ext>
                        </a:extLst>
                      </a:hlinkClick>
                    </a:rPr>
                    <a:t>ECMWF</a:t>
                  </a:r>
                  <a:r>
                    <a:rPr lang="en" sz="1800">
                      <a:solidFill>
                        <a:srgbClr val="666666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)</a:t>
                  </a:r>
                  <a:endParaRPr sz="1800">
                    <a:solidFill>
                      <a:srgbClr val="666666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325" name="Google Shape;325;p41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1635150" y="1276559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26" name="Google Shape;326;p41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448700" y="1308475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327" name="Google Shape;327;p4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849825" y="155027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8" name="Google Shape;328;p41"/>
          <p:cNvGrpSpPr/>
          <p:nvPr/>
        </p:nvGrpSpPr>
        <p:grpSpPr>
          <a:xfrm>
            <a:off x="3623391" y="1399025"/>
            <a:ext cx="1440000" cy="1440000"/>
            <a:chOff x="3942541" y="1960900"/>
            <a:chExt cx="1440000" cy="1440000"/>
          </a:xfrm>
        </p:grpSpPr>
        <p:sp>
          <p:nvSpPr>
            <p:cNvPr id="329" name="Google Shape;329;p41"/>
            <p:cNvSpPr/>
            <p:nvPr/>
          </p:nvSpPr>
          <p:spPr>
            <a:xfrm>
              <a:off x="3942541" y="1960900"/>
              <a:ext cx="1440000" cy="1440000"/>
            </a:xfrm>
            <a:prstGeom prst="ellipse">
              <a:avLst/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30" name="Google Shape;330;p4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173563" y="2180675"/>
              <a:ext cx="952500" cy="952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1" name="Google Shape;331;p41"/>
          <p:cNvGrpSpPr/>
          <p:nvPr/>
        </p:nvGrpSpPr>
        <p:grpSpPr>
          <a:xfrm>
            <a:off x="6191725" y="3383125"/>
            <a:ext cx="2695300" cy="1760400"/>
            <a:chOff x="6351300" y="3547650"/>
            <a:chExt cx="2695300" cy="1760400"/>
          </a:xfrm>
        </p:grpSpPr>
        <p:grpSp>
          <p:nvGrpSpPr>
            <p:cNvPr id="332" name="Google Shape;332;p41"/>
            <p:cNvGrpSpPr/>
            <p:nvPr/>
          </p:nvGrpSpPr>
          <p:grpSpPr>
            <a:xfrm>
              <a:off x="6351300" y="3547650"/>
              <a:ext cx="2695300" cy="1760400"/>
              <a:chOff x="6163375" y="2343600"/>
              <a:chExt cx="2695300" cy="1760400"/>
            </a:xfrm>
          </p:grpSpPr>
          <p:sp>
            <p:nvSpPr>
              <p:cNvPr id="333" name="Google Shape;333;p41"/>
              <p:cNvSpPr/>
              <p:nvPr/>
            </p:nvSpPr>
            <p:spPr>
              <a:xfrm>
                <a:off x="6163375" y="2343600"/>
                <a:ext cx="2679300" cy="17604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334" name="Google Shape;334;p41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6315775" y="2507625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35" name="Google Shape;335;p41"/>
              <p:cNvGrpSpPr/>
              <p:nvPr/>
            </p:nvGrpSpPr>
            <p:grpSpPr>
              <a:xfrm>
                <a:off x="6179375" y="2505000"/>
                <a:ext cx="2679300" cy="1338600"/>
                <a:chOff x="5883000" y="3554300"/>
                <a:chExt cx="2679300" cy="1338600"/>
              </a:xfrm>
            </p:grpSpPr>
            <p:pic>
              <p:nvPicPr>
                <p:cNvPr id="336" name="Google Shape;336;p41"/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6894438" y="3554300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37" name="Google Shape;337;p41"/>
                <p:cNvSpPr txBox="1"/>
                <p:nvPr/>
              </p:nvSpPr>
              <p:spPr>
                <a:xfrm>
                  <a:off x="5883000" y="4464200"/>
                  <a:ext cx="2679300" cy="42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>
                      <a:solidFill>
                        <a:srgbClr val="666666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Geospatial Data (Raster, Vector)</a:t>
                  </a:r>
                  <a:endParaRPr sz="1800">
                    <a:solidFill>
                      <a:srgbClr val="666666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pic>
          <p:nvPicPr>
            <p:cNvPr id="338" name="Google Shape;338;p41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8205950" y="3632850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9" name="Google Shape;339;p41"/>
          <p:cNvGrpSpPr/>
          <p:nvPr/>
        </p:nvGrpSpPr>
        <p:grpSpPr>
          <a:xfrm>
            <a:off x="5961400" y="679026"/>
            <a:ext cx="3012600" cy="2527800"/>
            <a:chOff x="5961400" y="-616374"/>
            <a:chExt cx="3012600" cy="2527800"/>
          </a:xfrm>
        </p:grpSpPr>
        <p:sp>
          <p:nvSpPr>
            <p:cNvPr id="340" name="Google Shape;340;p41"/>
            <p:cNvSpPr/>
            <p:nvPr/>
          </p:nvSpPr>
          <p:spPr>
            <a:xfrm>
              <a:off x="5961400" y="-616374"/>
              <a:ext cx="3012600" cy="2527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1" name="Google Shape;341;p41"/>
            <p:cNvSpPr txBox="1"/>
            <p:nvPr/>
          </p:nvSpPr>
          <p:spPr>
            <a:xfrm>
              <a:off x="6105750" y="952500"/>
              <a:ext cx="27813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Biological, Knowledge and Field Data (Health, Socio-Economic)</a:t>
              </a:r>
              <a:endPara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42" name="Google Shape;342;p41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7880100" y="232500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41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6026363" y="384900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41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6931200" y="308700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5" name="Google Shape;345;p41"/>
          <p:cNvSpPr txBox="1"/>
          <p:nvPr/>
        </p:nvSpPr>
        <p:spPr>
          <a:xfrm>
            <a:off x="226750" y="41500"/>
            <a:ext cx="882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Ecosystem for Agriculture and Food Security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6" name="Google Shape;346;p41"/>
          <p:cNvGrpSpPr/>
          <p:nvPr/>
        </p:nvGrpSpPr>
        <p:grpSpPr>
          <a:xfrm>
            <a:off x="2930113" y="3256250"/>
            <a:ext cx="3085200" cy="1836750"/>
            <a:chOff x="1678600" y="-209225"/>
            <a:chExt cx="3085200" cy="1836750"/>
          </a:xfrm>
        </p:grpSpPr>
        <p:sp>
          <p:nvSpPr>
            <p:cNvPr id="347" name="Google Shape;347;p41"/>
            <p:cNvSpPr/>
            <p:nvPr/>
          </p:nvSpPr>
          <p:spPr>
            <a:xfrm>
              <a:off x="1917763" y="-209225"/>
              <a:ext cx="2521500" cy="1820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99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48" name="Google Shape;348;p41"/>
            <p:cNvGrpSpPr/>
            <p:nvPr/>
          </p:nvGrpSpPr>
          <p:grpSpPr>
            <a:xfrm>
              <a:off x="1678600" y="-75850"/>
              <a:ext cx="3085200" cy="1703375"/>
              <a:chOff x="1678600" y="-75850"/>
              <a:chExt cx="3085200" cy="1703375"/>
            </a:xfrm>
          </p:grpSpPr>
          <p:grpSp>
            <p:nvGrpSpPr>
              <p:cNvPr id="349" name="Google Shape;349;p41"/>
              <p:cNvGrpSpPr/>
              <p:nvPr/>
            </p:nvGrpSpPr>
            <p:grpSpPr>
              <a:xfrm>
                <a:off x="1678600" y="-75850"/>
                <a:ext cx="3085200" cy="1703375"/>
                <a:chOff x="3126400" y="-152050"/>
                <a:chExt cx="3085200" cy="1703375"/>
              </a:xfrm>
            </p:grpSpPr>
            <p:pic>
              <p:nvPicPr>
                <p:cNvPr id="350" name="Google Shape;350;p41"/>
                <p:cNvPicPr preferRelativeResize="0"/>
                <p:nvPr/>
              </p:nvPicPr>
              <p:blipFill>
                <a:blip r:embed="rId20">
                  <a:alphaModFix/>
                </a:blip>
                <a:stretch>
                  <a:fillRect/>
                </a:stretch>
              </p:blipFill>
              <p:spPr>
                <a:xfrm>
                  <a:off x="3623913" y="-152050"/>
                  <a:ext cx="720000" cy="72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51" name="Google Shape;351;p41"/>
                <p:cNvSpPr txBox="1"/>
                <p:nvPr/>
              </p:nvSpPr>
              <p:spPr>
                <a:xfrm>
                  <a:off x="3126400" y="535525"/>
                  <a:ext cx="3085200" cy="1015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>
                      <a:solidFill>
                        <a:srgbClr val="666666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Science Models </a:t>
                  </a:r>
                  <a:endParaRPr sz="1800">
                    <a:solidFill>
                      <a:srgbClr val="666666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>
                      <a:solidFill>
                        <a:srgbClr val="666666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(DSSAT, DNDC, OpTis, CropSuite) &amp;AI</a:t>
                  </a:r>
                  <a:endParaRPr/>
                </a:p>
              </p:txBody>
            </p:sp>
          </p:grpSp>
          <p:pic>
            <p:nvPicPr>
              <p:cNvPr id="352" name="Google Shape;352;p41"/>
              <p:cNvPicPr preferRelativeResize="0"/>
              <p:nvPr/>
            </p:nvPicPr>
            <p:blipFill>
              <a:blip r:embed="rId21">
                <a:alphaModFix/>
              </a:blip>
              <a:stretch>
                <a:fillRect/>
              </a:stretch>
            </p:blipFill>
            <p:spPr>
              <a:xfrm>
                <a:off x="3405125" y="-75850"/>
                <a:ext cx="720000" cy="72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53" name="Google Shape;353;p41"/>
          <p:cNvSpPr/>
          <p:nvPr/>
        </p:nvSpPr>
        <p:spPr>
          <a:xfrm>
            <a:off x="4104825" y="2808625"/>
            <a:ext cx="478800" cy="447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41"/>
          <p:cNvSpPr/>
          <p:nvPr/>
        </p:nvSpPr>
        <p:spPr>
          <a:xfrm>
            <a:off x="3111825" y="1930925"/>
            <a:ext cx="478800" cy="44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41"/>
          <p:cNvSpPr/>
          <p:nvPr/>
        </p:nvSpPr>
        <p:spPr>
          <a:xfrm>
            <a:off x="5063400" y="1781225"/>
            <a:ext cx="681600" cy="523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41"/>
          <p:cNvSpPr/>
          <p:nvPr/>
        </p:nvSpPr>
        <p:spPr>
          <a:xfrm rot="1859349">
            <a:off x="5118932" y="2732944"/>
            <a:ext cx="928768" cy="52205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7" name="Google Shape;357;p4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015325" y="83142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925825" y="83142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947150" y="755225"/>
            <a:ext cx="720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Tools</a:t>
            </a:r>
            <a:endParaRPr/>
          </a:p>
        </p:txBody>
      </p:sp>
      <p:sp>
        <p:nvSpPr>
          <p:cNvPr id="365" name="Google Shape;365;p42"/>
          <p:cNvSpPr txBox="1"/>
          <p:nvPr>
            <p:ph idx="1" type="body"/>
          </p:nvPr>
        </p:nvSpPr>
        <p:spPr>
          <a:xfrm>
            <a:off x="311700" y="1152475"/>
            <a:ext cx="86097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/>
              <a:t>ArcGIS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/>
              <a:t>Advanced commercial GIS platform for mapping, spatial analysis, and geostatistics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/>
              <a:t>QGIS</a:t>
            </a:r>
            <a:endParaRPr/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400"/>
              <a:t>Free, open-source GIS tool for editing, analyzing, and visualizing spatial data</a:t>
            </a:r>
            <a:endParaRPr sz="1400"/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" sz="1400"/>
              <a:t>Supports a wide range of plugins and data formats, making it flexible for research &amp; teaching</a:t>
            </a:r>
            <a:endParaRPr sz="1400"/>
          </a:p>
          <a:p>
            <a:pPr indent="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/>
              <a:t>Google Earth Engine (GEE) (focus of today’s workshop)</a:t>
            </a:r>
            <a:endParaRPr/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400"/>
              <a:t>Cloud-based platform with petabytes of satellite imagery &amp; geospatial datasets</a:t>
            </a:r>
            <a:endParaRPr sz="1400"/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 sz="1400"/>
              <a:t>Enables large-scale, real-time analysis of environmental, agricultural, and climate data</a:t>
            </a:r>
            <a:endParaRPr/>
          </a:p>
        </p:txBody>
      </p:sp>
      <p:pic>
        <p:nvPicPr>
          <p:cNvPr id="366" name="Google Shape;366;p42"/>
          <p:cNvPicPr preferRelativeResize="0"/>
          <p:nvPr/>
        </p:nvPicPr>
        <p:blipFill rotWithShape="1">
          <a:blip r:embed="rId3">
            <a:alphaModFix/>
          </a:blip>
          <a:srcRect b="14816" l="15287" r="17217" t="15423"/>
          <a:stretch/>
        </p:blipFill>
        <p:spPr>
          <a:xfrm>
            <a:off x="8137500" y="924138"/>
            <a:ext cx="9144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2"/>
          <p:cNvPicPr preferRelativeResize="0"/>
          <p:nvPr/>
        </p:nvPicPr>
        <p:blipFill rotWithShape="1">
          <a:blip r:embed="rId4">
            <a:alphaModFix/>
          </a:blip>
          <a:srcRect b="28928" l="18864" r="20085" t="24637"/>
          <a:stretch/>
        </p:blipFill>
        <p:spPr>
          <a:xfrm>
            <a:off x="8137500" y="2432904"/>
            <a:ext cx="9144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2"/>
          <p:cNvPicPr preferRelativeResize="0"/>
          <p:nvPr/>
        </p:nvPicPr>
        <p:blipFill rotWithShape="1">
          <a:blip r:embed="rId5">
            <a:alphaModFix/>
          </a:blip>
          <a:srcRect b="18167" l="10664" r="12109" t="15673"/>
          <a:stretch/>
        </p:blipFill>
        <p:spPr>
          <a:xfrm>
            <a:off x="7513454" y="3159450"/>
            <a:ext cx="154983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Earth Engine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planetary-scale platform for Earth science data &amp; analysis</a:t>
            </a:r>
            <a:endParaRPr/>
          </a:p>
        </p:txBody>
      </p:sp>
      <p:sp>
        <p:nvSpPr>
          <p:cNvPr id="375" name="Google Shape;37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6" name="Google Shape;3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0174"/>
            <a:ext cx="9143998" cy="34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3"/>
          <p:cNvSpPr txBox="1"/>
          <p:nvPr/>
        </p:nvSpPr>
        <p:spPr>
          <a:xfrm>
            <a:off x="6328500" y="879250"/>
            <a:ext cx="28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https://earthengine.google.com/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GEE</a:t>
            </a:r>
            <a:endParaRPr/>
          </a:p>
        </p:txBody>
      </p:sp>
      <p:sp>
        <p:nvSpPr>
          <p:cNvPr id="383" name="Google Shape;38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Definition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/>
              <a:t>Cloud-based platform for planetary-scale geospatial analysis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/>
              <a:t>Enables users to visualize, analyze, and process vast amounts of satellite imagery and geospatial data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/>
              <a:t>Supports remote sensing research, environmental monitoring, and global decision-making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/>
              <a:t>Features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Access to massive geospatial archives</a:t>
            </a:r>
            <a:r>
              <a:rPr lang="en" sz="1300"/>
              <a:t> → Satellites, precipitation, LULC maps, climate, and weather data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Process</a:t>
            </a:r>
            <a:r>
              <a:rPr lang="en" sz="1300"/>
              <a:t> large datasets → Perform complex analyses at planetary scale using cloud infrastructure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Visualize results</a:t>
            </a:r>
            <a:r>
              <a:rPr lang="en" sz="1300"/>
              <a:t> → Interactive maps, charts, and export options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 u="sng">
                <a:solidFill>
                  <a:schemeClr val="hlink"/>
                </a:solidFill>
                <a:hlinkClick r:id="rId6"/>
              </a:rPr>
              <a:t>Develop algorithms</a:t>
            </a:r>
            <a:r>
              <a:rPr lang="en" sz="1300"/>
              <a:t> → Web-based code editor with JavaScript &amp; Python APIs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/>
              <a:t>Applications</a:t>
            </a:r>
            <a:endParaRPr b="1"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/>
              <a:t>Environmental Monitoring: Deforestation, water resources, vegetation health, land cover changes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/>
              <a:t>Disaster Response: Flood mapping, wildfire monitoring, earthquake damage assessment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/>
              <a:t>Resource Management: Agriculture, forestry, climate impact studies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/>
              <a:t>Climate Science: Study temperature/precipitation trends, model climate change effects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/>
              <a:t>Urban Planning: Monitor urban growth and land use changes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/>
              <a:t>Health &amp; Business: Disease outbreak prediction, supply chain risk assessment</a:t>
            </a:r>
            <a:endParaRPr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End in mind!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Geemap</a:t>
            </a:r>
            <a:endParaRPr/>
          </a:p>
        </p:txBody>
      </p:sp>
      <p:sp>
        <p:nvSpPr>
          <p:cNvPr id="389" name="Google Shape;389;p45"/>
          <p:cNvSpPr txBox="1"/>
          <p:nvPr>
            <p:ph idx="1" type="body"/>
          </p:nvPr>
        </p:nvSpPr>
        <p:spPr>
          <a:xfrm>
            <a:off x="311700" y="1152475"/>
            <a:ext cx="482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GitHub: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https://github.com/gee-community/geemap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Website: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https://geemap.org</a:t>
            </a:r>
            <a:r>
              <a:rPr lang="en"/>
              <a:t>  </a:t>
            </a:r>
            <a:endParaRPr/>
          </a:p>
        </p:txBody>
      </p:sp>
      <p:pic>
        <p:nvPicPr>
          <p:cNvPr id="390" name="Google Shape;39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350" y="1949153"/>
            <a:ext cx="1531707" cy="2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1725" y="445025"/>
            <a:ext cx="1885674" cy="18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488" y="3091400"/>
            <a:ext cx="5362049" cy="16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25525" y="1923900"/>
            <a:ext cx="3945875" cy="295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5937" y="2480325"/>
            <a:ext cx="2795372" cy="25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1500" y="2309649"/>
            <a:ext cx="5521125" cy="663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Engine Data Catalog</a:t>
            </a:r>
            <a:endParaRPr/>
          </a:p>
        </p:txBody>
      </p:sp>
      <p:sp>
        <p:nvSpPr>
          <p:cNvPr id="401" name="Google Shape;40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2" name="Google Shape;402;p46"/>
          <p:cNvCxnSpPr/>
          <p:nvPr/>
        </p:nvCxnSpPr>
        <p:spPr>
          <a:xfrm>
            <a:off x="1144925" y="1864850"/>
            <a:ext cx="6869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3" name="Google Shape;403;p46"/>
          <p:cNvSpPr txBox="1"/>
          <p:nvPr/>
        </p:nvSpPr>
        <p:spPr>
          <a:xfrm>
            <a:off x="754600" y="3777325"/>
            <a:ext cx="298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Open Sans"/>
              <a:buNone/>
            </a:pPr>
            <a:r>
              <a:rPr b="1" lang="en" sz="18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1000+ </a:t>
            </a:r>
            <a:r>
              <a:rPr b="1" i="0" lang="en" sz="1800" u="none" cap="none" strike="noStrik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public datasets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4" name="Google Shape;404;p46"/>
          <p:cNvSpPr txBox="1"/>
          <p:nvPr/>
        </p:nvSpPr>
        <p:spPr>
          <a:xfrm>
            <a:off x="1937746" y="2479970"/>
            <a:ext cx="18249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MODIS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250m daily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5" name="Google Shape;405;p46"/>
          <p:cNvSpPr txBox="1"/>
          <p:nvPr/>
        </p:nvSpPr>
        <p:spPr>
          <a:xfrm>
            <a:off x="3624917" y="2479980"/>
            <a:ext cx="17793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Vector Data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WDPA, TIGER, WHC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t/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06" name="Google Shape;40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741" y="1265706"/>
            <a:ext cx="1183200" cy="11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8521" y="1268121"/>
            <a:ext cx="1183200" cy="1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02132" y="1265706"/>
            <a:ext cx="1183200" cy="11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23938" y="1268121"/>
            <a:ext cx="1183200" cy="11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6"/>
          <p:cNvSpPr txBox="1"/>
          <p:nvPr/>
        </p:nvSpPr>
        <p:spPr>
          <a:xfrm>
            <a:off x="6953923" y="2479980"/>
            <a:ext cx="21234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Weather &amp; Climate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i="0" lang="en" sz="12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NOAA NCEP, OMI, ...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1" name="Google Shape;411;p46"/>
          <p:cNvSpPr txBox="1"/>
          <p:nvPr/>
        </p:nvSpPr>
        <p:spPr>
          <a:xfrm>
            <a:off x="5232098" y="2479980"/>
            <a:ext cx="21234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Terrain &amp;</a:t>
            </a:r>
            <a:endParaRPr b="1"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Land Cover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2" name="Google Shape;412;p46"/>
          <p:cNvSpPr txBox="1"/>
          <p:nvPr/>
        </p:nvSpPr>
        <p:spPr>
          <a:xfrm>
            <a:off x="4520375" y="4254575"/>
            <a:ext cx="393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Open Sans"/>
              <a:buNone/>
            </a:pPr>
            <a:r>
              <a:rPr b="1" lang="en" sz="1800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rPr>
              <a:t>1+ PB of</a:t>
            </a:r>
            <a:r>
              <a:rPr b="1" i="0" lang="en" sz="1800" u="none" cap="none" strike="noStrik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rPr>
              <a:t> new </a:t>
            </a:r>
            <a:r>
              <a:rPr b="1" lang="en" sz="1800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rPr>
              <a:t>data</a:t>
            </a:r>
            <a:r>
              <a:rPr b="1" i="0" lang="en" sz="1800" u="none" cap="none" strike="noStrike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rPr>
              <a:t> every </a:t>
            </a:r>
            <a:r>
              <a:rPr b="1" lang="en" sz="1800"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rPr>
              <a:t>month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3" name="Google Shape;413;p46"/>
          <p:cNvSpPr txBox="1"/>
          <p:nvPr/>
        </p:nvSpPr>
        <p:spPr>
          <a:xfrm>
            <a:off x="754600" y="4243375"/>
            <a:ext cx="338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100+ datasets added yearly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4" name="Google Shape;414;p46"/>
          <p:cNvSpPr txBox="1"/>
          <p:nvPr/>
        </p:nvSpPr>
        <p:spPr>
          <a:xfrm>
            <a:off x="4303950" y="3802250"/>
            <a:ext cx="4717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Open Sans"/>
              <a:buNone/>
            </a:pPr>
            <a:r>
              <a:rPr b="1" lang="en" sz="18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100+</a:t>
            </a:r>
            <a:r>
              <a:rPr b="1" i="0" lang="en" sz="1800" u="none" cap="none" strike="noStrike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 petabytes (PB) of data = </a:t>
            </a:r>
            <a:r>
              <a:rPr b="1" lang="en" sz="18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100K+ TB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5" name="Google Shape;415;p46"/>
          <p:cNvSpPr txBox="1"/>
          <p:nvPr/>
        </p:nvSpPr>
        <p:spPr>
          <a:xfrm>
            <a:off x="0" y="2472575"/>
            <a:ext cx="24546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Landsat </a:t>
            </a: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&amp; Sentinel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10-30m, weekly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6" name="Google Shape;416;p46"/>
          <p:cNvSpPr txBox="1"/>
          <p:nvPr/>
        </p:nvSpPr>
        <p:spPr>
          <a:xfrm>
            <a:off x="2454500" y="3108850"/>
            <a:ext cx="4717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Open Sans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... and </a:t>
            </a:r>
            <a:r>
              <a:rPr b="1"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upload your own vectors and rasters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17" name="Google Shape;417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0300" y="1268125"/>
            <a:ext cx="1172000" cy="11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47125" y="1207856"/>
            <a:ext cx="1316375" cy="128067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6"/>
          <p:cNvSpPr txBox="1"/>
          <p:nvPr/>
        </p:nvSpPr>
        <p:spPr>
          <a:xfrm>
            <a:off x="2371950" y="934925"/>
            <a:ext cx="4400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9"/>
              </a:rPr>
              <a:t>https://developers.google.com/earth-engine/datasets/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0" name="Google Shape;420;p46"/>
          <p:cNvSpPr txBox="1"/>
          <p:nvPr/>
        </p:nvSpPr>
        <p:spPr>
          <a:xfrm>
            <a:off x="6772050" y="4764325"/>
            <a:ext cx="201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999999"/>
                </a:solidFill>
              </a:rPr>
              <a:t>Credits to Earth Engine Team</a:t>
            </a:r>
            <a:endParaRPr i="1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Engine SpatioTemporal Asset Catalog (STAC)</a:t>
            </a:r>
            <a:endParaRPr/>
          </a:p>
        </p:txBody>
      </p:sp>
      <p:sp>
        <p:nvSpPr>
          <p:cNvPr id="426" name="Google Shape;42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8" name="Google Shape;4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1"/>
            <a:ext cx="9144000" cy="4121307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7"/>
          <p:cNvSpPr txBox="1"/>
          <p:nvPr/>
        </p:nvSpPr>
        <p:spPr>
          <a:xfrm>
            <a:off x="1345850" y="2371650"/>
            <a:ext cx="65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https://github.com/opengeos/Earth-Engine-Catalog/blob/master/gee_catalog.tsv</a:t>
            </a:r>
            <a:r>
              <a:rPr lang="en"/>
              <a:t> </a:t>
            </a:r>
            <a:endParaRPr/>
          </a:p>
        </p:txBody>
      </p:sp>
      <p:sp>
        <p:nvSpPr>
          <p:cNvPr id="430" name="Google Shape;430;p47"/>
          <p:cNvSpPr txBox="1"/>
          <p:nvPr/>
        </p:nvSpPr>
        <p:spPr>
          <a:xfrm>
            <a:off x="2950675" y="121275"/>
            <a:ext cx="56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https://earthengine-stac.storage.googleapis.com/catalog/catalog.json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Catalog of Image Collections</a:t>
            </a:r>
            <a:endParaRPr/>
          </a:p>
        </p:txBody>
      </p:sp>
      <p:sp>
        <p:nvSpPr>
          <p:cNvPr id="436" name="Google Shape;43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Satellite Imagery - </a:t>
            </a:r>
            <a:r>
              <a:rPr lang="en" sz="1500"/>
              <a:t>Optical and radar imagery for land, vegetation, water, and urban monitoring. Examples: Landsat, Sentinel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Elevation &amp; Topography</a:t>
            </a:r>
            <a:r>
              <a:rPr lang="en" sz="1500"/>
              <a:t> - Digital representations of terrain to analyze slope, aspect, and elevation. Examples: SRTM (Shuttle Radar Topography Mission) , ASTER GDEM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Climate &amp; Weather Data - </a:t>
            </a:r>
            <a:r>
              <a:rPr lang="en" sz="1500"/>
              <a:t>Observed or modeled climate and meteorological variables for environmental studies. Examples: ERA5 Reanalysis, CHIRPS</a:t>
            </a:r>
            <a:endParaRPr sz="1500"/>
          </a:p>
          <a:p>
            <a:pPr indent="-3238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Land Cover &amp; Land Use - </a:t>
            </a:r>
            <a:r>
              <a:rPr lang="en" sz="1500"/>
              <a:t>Classification of Earth's surface into forests, croplands, urban areas, Examples: ESA WorldCover, GlobCover</a:t>
            </a:r>
            <a:endParaRPr sz="1500"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Hydrology &amp; Water Resources -</a:t>
            </a:r>
            <a:r>
              <a:rPr lang="en" sz="1500"/>
              <a:t> Datasets capturing water bodies, rivers, lakes, wetlands, and water-related indices. Examples: JRC Global Surface Water, GRWL </a:t>
            </a:r>
            <a:endParaRPr sz="1500"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Socioeconomic &amp; Population Data - </a:t>
            </a:r>
            <a:r>
              <a:rPr lang="en" sz="1500"/>
              <a:t>Spatial datasets related to humans, settlements, and socioeconomic. Examples: VIIRS Night-Time Lights, WorldPop</a:t>
            </a:r>
            <a:endParaRPr sz="1500"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Custom &amp; Derived Collections - </a:t>
            </a:r>
            <a:r>
              <a:rPr lang="en" sz="1500"/>
              <a:t>User-generated or processed datasets for specific analyses. Examples: NDVI / EVI time-series, Cloud-free mosaics</a:t>
            </a:r>
            <a:endParaRPr sz="1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available Datasets</a:t>
            </a:r>
            <a:endParaRPr/>
          </a:p>
        </p:txBody>
      </p:sp>
      <p:pic>
        <p:nvPicPr>
          <p:cNvPr id="442" name="Google Shape;442;p4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0" y="1192900"/>
            <a:ext cx="723899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Landsat Next</a:t>
            </a:r>
            <a:endParaRPr/>
          </a:p>
        </p:txBody>
      </p:sp>
      <p:sp>
        <p:nvSpPr>
          <p:cNvPr id="448" name="Google Shape;448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30 meters vs. 10 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11 bands vs. 26 bands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GB vs. 20 GB</a:t>
            </a:r>
            <a:endParaRPr/>
          </a:p>
        </p:txBody>
      </p:sp>
      <p:sp>
        <p:nvSpPr>
          <p:cNvPr id="449" name="Google Shape;44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0" name="Google Shape;4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028" y="0"/>
            <a:ext cx="665629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0" y="3045075"/>
            <a:ext cx="3366249" cy="187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0"/>
          <p:cNvSpPr txBox="1"/>
          <p:nvPr/>
        </p:nvSpPr>
        <p:spPr>
          <a:xfrm>
            <a:off x="4293650" y="0"/>
            <a:ext cx="44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https://www.usgs.gov/landsat-missions/landsat-next</a:t>
            </a:r>
            <a:r>
              <a:rPr lang="en"/>
              <a:t> </a:t>
            </a:r>
            <a:endParaRPr/>
          </a:p>
        </p:txBody>
      </p:sp>
      <p:pic>
        <p:nvPicPr>
          <p:cNvPr id="453" name="Google Shape;453;p5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50" y="2148192"/>
            <a:ext cx="3408851" cy="847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0"/>
          <p:cNvSpPr txBox="1"/>
          <p:nvPr/>
        </p:nvSpPr>
        <p:spPr>
          <a:xfrm>
            <a:off x="4970150" y="495900"/>
            <a:ext cx="3082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scheduled to launch in late 2030 or early 2031</a:t>
            </a:r>
            <a:endParaRPr sz="11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Compute-GEE and Google Cloud</a:t>
            </a:r>
            <a:endParaRPr/>
          </a:p>
        </p:txBody>
      </p:sp>
      <p:grpSp>
        <p:nvGrpSpPr>
          <p:cNvPr id="460" name="Google Shape;460;p51"/>
          <p:cNvGrpSpPr/>
          <p:nvPr/>
        </p:nvGrpSpPr>
        <p:grpSpPr>
          <a:xfrm>
            <a:off x="1387985" y="924373"/>
            <a:ext cx="7304578" cy="2509802"/>
            <a:chOff x="1387985" y="924373"/>
            <a:chExt cx="7304578" cy="2509802"/>
          </a:xfrm>
        </p:grpSpPr>
        <p:grpSp>
          <p:nvGrpSpPr>
            <p:cNvPr id="461" name="Google Shape;461;p51"/>
            <p:cNvGrpSpPr/>
            <p:nvPr/>
          </p:nvGrpSpPr>
          <p:grpSpPr>
            <a:xfrm>
              <a:off x="1387985" y="924373"/>
              <a:ext cx="7304578" cy="1828800"/>
              <a:chOff x="458750" y="1777830"/>
              <a:chExt cx="7304578" cy="1828800"/>
            </a:xfrm>
          </p:grpSpPr>
          <p:grpSp>
            <p:nvGrpSpPr>
              <p:cNvPr id="462" name="Google Shape;462;p51"/>
              <p:cNvGrpSpPr/>
              <p:nvPr/>
            </p:nvGrpSpPr>
            <p:grpSpPr>
              <a:xfrm>
                <a:off x="458750" y="1777830"/>
                <a:ext cx="7304578" cy="1828800"/>
                <a:chOff x="458750" y="1291588"/>
                <a:chExt cx="7304578" cy="1828800"/>
              </a:xfrm>
            </p:grpSpPr>
            <p:pic>
              <p:nvPicPr>
                <p:cNvPr id="463" name="Google Shape;463;p5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58750" y="1291588"/>
                  <a:ext cx="1926771" cy="18287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64" name="Google Shape;464;p51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4510679" y="1291588"/>
                  <a:ext cx="3252649" cy="1828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465" name="Google Shape;465;p51"/>
                <p:cNvCxnSpPr>
                  <a:stCxn id="463" idx="3"/>
                </p:cNvCxnSpPr>
                <p:nvPr/>
              </p:nvCxnSpPr>
              <p:spPr>
                <a:xfrm>
                  <a:off x="2385521" y="2205987"/>
                  <a:ext cx="2553300" cy="15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dk2"/>
                  </a:solidFill>
                  <a:prstDash val="solid"/>
                  <a:round/>
                  <a:headEnd len="med" w="med" type="stealth"/>
                  <a:tailEnd len="med" w="med" type="stealth"/>
                </a:ln>
              </p:spPr>
            </p:cxnSp>
          </p:grpSp>
          <p:sp>
            <p:nvSpPr>
              <p:cNvPr id="466" name="Google Shape;466;p51"/>
              <p:cNvSpPr txBox="1"/>
              <p:nvPr/>
            </p:nvSpPr>
            <p:spPr>
              <a:xfrm>
                <a:off x="2753833" y="1980031"/>
                <a:ext cx="15705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Recently integrated</a:t>
                </a:r>
                <a:endParaRPr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67" name="Google Shape;467;p51"/>
            <p:cNvSpPr txBox="1"/>
            <p:nvPr/>
          </p:nvSpPr>
          <p:spPr>
            <a:xfrm>
              <a:off x="1638625" y="2807775"/>
              <a:ext cx="1285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GEE</a:t>
              </a:r>
              <a:endPara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68" name="Google Shape;46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7968" y="3206050"/>
            <a:ext cx="1929498" cy="182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51"/>
          <p:cNvGrpSpPr/>
          <p:nvPr/>
        </p:nvGrpSpPr>
        <p:grpSpPr>
          <a:xfrm>
            <a:off x="6177238" y="2887425"/>
            <a:ext cx="1957200" cy="1998725"/>
            <a:chOff x="6177238" y="2887425"/>
            <a:chExt cx="1957200" cy="1998725"/>
          </a:xfrm>
        </p:grpSpPr>
        <p:pic>
          <p:nvPicPr>
            <p:cNvPr id="470" name="Google Shape;470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32875" y="2887425"/>
              <a:ext cx="1645920" cy="1645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51"/>
            <p:cNvSpPr txBox="1"/>
            <p:nvPr/>
          </p:nvSpPr>
          <p:spPr>
            <a:xfrm>
              <a:off x="6177238" y="4533350"/>
              <a:ext cx="19572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Google Cloud Bucket</a:t>
              </a:r>
              <a:endPara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472" name="Google Shape;472;p51"/>
          <p:cNvCxnSpPr>
            <a:endCxn id="470" idx="1"/>
          </p:cNvCxnSpPr>
          <p:nvPr/>
        </p:nvCxnSpPr>
        <p:spPr>
          <a:xfrm>
            <a:off x="3311275" y="2105085"/>
            <a:ext cx="3021600" cy="160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73" name="Google Shape;473;p51"/>
          <p:cNvCxnSpPr/>
          <p:nvPr/>
        </p:nvCxnSpPr>
        <p:spPr>
          <a:xfrm flipH="1">
            <a:off x="2708425" y="2173475"/>
            <a:ext cx="591600" cy="1490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474" name="Google Shape;474;p51"/>
          <p:cNvCxnSpPr/>
          <p:nvPr/>
        </p:nvCxnSpPr>
        <p:spPr>
          <a:xfrm>
            <a:off x="2943706" y="4062223"/>
            <a:ext cx="3565200" cy="11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</a:pPr>
            <a:r>
              <a:rPr lang="en"/>
              <a:t>Demo and Check-in</a:t>
            </a:r>
            <a:endParaRPr/>
          </a:p>
        </p:txBody>
      </p:sp>
      <p:sp>
        <p:nvSpPr>
          <p:cNvPr id="481" name="Google Shape;48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Earth Engine Account Set up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Initialization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https://code.earthengine.google.com/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and choose appropriate plan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Colab: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http://colab.research.google.com/</a:t>
            </a:r>
            <a:endParaRPr sz="2500"/>
          </a:p>
          <a:p>
            <a:pPr indent="0" lvl="1" marL="342900" rtl="0" algn="l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2900"/>
              <a:buNone/>
            </a:pPr>
            <a:r>
              <a:t/>
            </a:r>
            <a:endParaRPr sz="1800"/>
          </a:p>
        </p:txBody>
      </p:sp>
      <p:pic>
        <p:nvPicPr>
          <p:cNvPr id="482" name="Google Shape;48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130425"/>
            <a:ext cx="3813048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2"/>
          <p:cNvPicPr preferRelativeResize="0"/>
          <p:nvPr/>
        </p:nvPicPr>
        <p:blipFill rotWithShape="1">
          <a:blip r:embed="rId6">
            <a:alphaModFix/>
          </a:blip>
          <a:srcRect b="23450" l="7705" r="8815" t="18141"/>
          <a:stretch/>
        </p:blipFill>
        <p:spPr>
          <a:xfrm>
            <a:off x="5122450" y="3247751"/>
            <a:ext cx="3913298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50" y="0"/>
            <a:ext cx="88807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</a:pPr>
            <a:r>
              <a:rPr lang="en"/>
              <a:t>Resources For Help</a:t>
            </a:r>
            <a:endParaRPr/>
          </a:p>
        </p:txBody>
      </p:sp>
      <p:sp>
        <p:nvSpPr>
          <p:cNvPr id="494" name="Google Shape;494;p54"/>
          <p:cNvSpPr txBox="1"/>
          <p:nvPr>
            <p:ph idx="4294967295" type="body"/>
          </p:nvPr>
        </p:nvSpPr>
        <p:spPr>
          <a:xfrm>
            <a:off x="514350" y="3173104"/>
            <a:ext cx="81153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Docs Tab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 Scripts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Developer’s Guide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Google Earth Engine Developers Group</a:t>
            </a:r>
            <a:endParaRPr/>
          </a:p>
        </p:txBody>
      </p:sp>
      <p:grpSp>
        <p:nvGrpSpPr>
          <p:cNvPr id="495" name="Google Shape;495;p54"/>
          <p:cNvGrpSpPr/>
          <p:nvPr/>
        </p:nvGrpSpPr>
        <p:grpSpPr>
          <a:xfrm>
            <a:off x="2224123" y="1112897"/>
            <a:ext cx="2271712" cy="2139285"/>
            <a:chOff x="5221761" y="1511172"/>
            <a:chExt cx="2271712" cy="2139285"/>
          </a:xfrm>
        </p:grpSpPr>
        <p:pic>
          <p:nvPicPr>
            <p:cNvPr id="496" name="Google Shape;496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21761" y="1543051"/>
              <a:ext cx="2271712" cy="2107406"/>
            </a:xfrm>
            <a:prstGeom prst="rect">
              <a:avLst/>
            </a:prstGeom>
            <a:noFill/>
            <a:ln cap="flat" cmpd="sng" w="71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97" name="Google Shape;497;p54"/>
            <p:cNvSpPr/>
            <p:nvPr/>
          </p:nvSpPr>
          <p:spPr>
            <a:xfrm>
              <a:off x="5568287" y="1511172"/>
              <a:ext cx="399300" cy="227700"/>
            </a:xfrm>
            <a:prstGeom prst="ellipse">
              <a:avLst/>
            </a:prstGeom>
            <a:noFill/>
            <a:ln cap="flat" cmpd="sng" w="214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498" name="Google Shape;498;p54"/>
          <p:cNvCxnSpPr>
            <a:endCxn id="497" idx="2"/>
          </p:cNvCxnSpPr>
          <p:nvPr/>
        </p:nvCxnSpPr>
        <p:spPr>
          <a:xfrm rot="-5400000">
            <a:off x="1136649" y="1656047"/>
            <a:ext cx="1863300" cy="1004700"/>
          </a:xfrm>
          <a:prstGeom prst="curved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499" name="Google Shape;499;p54"/>
          <p:cNvGrpSpPr/>
          <p:nvPr/>
        </p:nvGrpSpPr>
        <p:grpSpPr>
          <a:xfrm>
            <a:off x="2810875" y="1130975"/>
            <a:ext cx="5228114" cy="2476125"/>
            <a:chOff x="2810875" y="1130975"/>
            <a:chExt cx="5228114" cy="2476125"/>
          </a:xfrm>
        </p:grpSpPr>
        <p:pic>
          <p:nvPicPr>
            <p:cNvPr id="500" name="Google Shape;500;p54"/>
            <p:cNvPicPr preferRelativeResize="0"/>
            <p:nvPr/>
          </p:nvPicPr>
          <p:blipFill rotWithShape="1">
            <a:blip r:embed="rId6">
              <a:alphaModFix/>
            </a:blip>
            <a:srcRect b="0" l="0" r="0" t="16163"/>
            <a:stretch/>
          </p:blipFill>
          <p:spPr>
            <a:xfrm>
              <a:off x="6125150" y="1130975"/>
              <a:ext cx="1913839" cy="210312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501" name="Google Shape;501;p54"/>
            <p:cNvCxnSpPr>
              <a:endCxn id="502" idx="2"/>
            </p:cNvCxnSpPr>
            <p:nvPr/>
          </p:nvCxnSpPr>
          <p:spPr>
            <a:xfrm flipH="1" rot="10800000">
              <a:off x="2810875" y="1529300"/>
              <a:ext cx="3405300" cy="20778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502" name="Google Shape;502;p54"/>
            <p:cNvSpPr/>
            <p:nvPr/>
          </p:nvSpPr>
          <p:spPr>
            <a:xfrm>
              <a:off x="6216175" y="1415450"/>
              <a:ext cx="565800" cy="227700"/>
            </a:xfrm>
            <a:prstGeom prst="ellipse">
              <a:avLst/>
            </a:prstGeom>
            <a:noFill/>
            <a:ln cap="flat" cmpd="sng" w="214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47C4D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 rotWithShape="1">
          <a:blip r:embed="rId3">
            <a:alphaModFix amt="50000"/>
          </a:blip>
          <a:srcRect b="8315" l="0" r="0" t="0"/>
          <a:stretch/>
        </p:blipFill>
        <p:spPr>
          <a:xfrm>
            <a:off x="2156375" y="0"/>
            <a:ext cx="5222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>
            <p:ph type="title"/>
          </p:nvPr>
        </p:nvSpPr>
        <p:spPr>
          <a:xfrm>
            <a:off x="0" y="2150850"/>
            <a:ext cx="9144000" cy="841800"/>
          </a:xfrm>
          <a:prstGeom prst="rect">
            <a:avLst/>
          </a:prstGeom>
          <a:solidFill>
            <a:srgbClr val="EEEEEE">
              <a:alpha val="50000"/>
            </a:srgbClr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Agriculture-Not Business as usual!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Data</a:t>
            </a:r>
            <a:endParaRPr/>
          </a:p>
        </p:txBody>
      </p:sp>
      <p:sp>
        <p:nvSpPr>
          <p:cNvPr id="508" name="Google Shape;508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Collection of geographic features represented as points, lines, or polygons, each with associated attributes is known as vector data.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Describes discrete data such as countries, rivers or provinces.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Accessible as Feature Collections in GEE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Important Vector Data in GEE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GAUL (FAO Global Administrative Unit Layers) - Geographic boundaries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HydroSHEDS (Hydrological Data and Maps) - rivers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GHSL (Global Human Settlement Layer) - built-up/urban polygons and many more.</a:t>
            </a:r>
            <a:endParaRPr sz="17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data in GEE</a:t>
            </a:r>
            <a:endParaRPr/>
          </a:p>
        </p:txBody>
      </p:sp>
      <p:sp>
        <p:nvSpPr>
          <p:cNvPr id="514" name="Google Shape;514;p56"/>
          <p:cNvSpPr txBox="1"/>
          <p:nvPr>
            <p:ph idx="1" type="body"/>
          </p:nvPr>
        </p:nvSpPr>
        <p:spPr>
          <a:xfrm>
            <a:off x="311700" y="1152475"/>
            <a:ext cx="5526000" cy="31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 dataset = ee.FeatureCollection("DATASET_ID");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 filtered = dataset.filter(ee.Filter.eq('PROPERTY_NAME', 'VALUE'));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Map.addLayer(filtered, {color:'COLOR'}, 'Layer Name');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</a:t>
            </a:r>
            <a:r>
              <a:rPr b="1" lang="en"/>
              <a:t>ample: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var dataset = ee.FeatureCollection("FAO/GAUL/2015/level1");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var filtered = dataset.filter(ee.Filter.eq('ADM0_NAME', 'India'));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Map.setCenter(79.68, 22.88, 6)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Map.addLayer(filtered, {color:'red'}, 'India States');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56"/>
          <p:cNvPicPr preferRelativeResize="0"/>
          <p:nvPr/>
        </p:nvPicPr>
        <p:blipFill rotWithShape="1">
          <a:blip r:embed="rId3">
            <a:alphaModFix/>
          </a:blip>
          <a:srcRect b="29942" l="0" r="9033" t="0"/>
          <a:stretch/>
        </p:blipFill>
        <p:spPr>
          <a:xfrm>
            <a:off x="412825" y="3886925"/>
            <a:ext cx="8318351" cy="10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6"/>
          <p:cNvPicPr preferRelativeResize="0"/>
          <p:nvPr/>
        </p:nvPicPr>
        <p:blipFill rotWithShape="1">
          <a:blip r:embed="rId4">
            <a:alphaModFix/>
          </a:blip>
          <a:srcRect b="0" l="0" r="30560" t="0"/>
          <a:stretch/>
        </p:blipFill>
        <p:spPr>
          <a:xfrm>
            <a:off x="5837650" y="1833400"/>
            <a:ext cx="3174876" cy="135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56"/>
          <p:cNvCxnSpPr/>
          <p:nvPr/>
        </p:nvCxnSpPr>
        <p:spPr>
          <a:xfrm flipH="1" rot="10800000">
            <a:off x="5849025" y="3197500"/>
            <a:ext cx="864900" cy="72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Example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8"/>
          <p:cNvSpPr txBox="1"/>
          <p:nvPr/>
        </p:nvSpPr>
        <p:spPr>
          <a:xfrm>
            <a:off x="6909179" y="965788"/>
            <a:ext cx="1980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Search Data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</a:pPr>
            <a:r>
              <a:rPr lang="en"/>
              <a:t>Importing GEE Datasets</a:t>
            </a:r>
            <a:endParaRPr/>
          </a:p>
        </p:txBody>
      </p:sp>
      <p:pic>
        <p:nvPicPr>
          <p:cNvPr id="529" name="Google Shape;5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93" y="1017722"/>
            <a:ext cx="6407199" cy="402336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8"/>
          <p:cNvSpPr/>
          <p:nvPr/>
        </p:nvSpPr>
        <p:spPr>
          <a:xfrm>
            <a:off x="1696454" y="1017725"/>
            <a:ext cx="3731700" cy="540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31" name="Google Shape;531;p58"/>
          <p:cNvCxnSpPr>
            <a:stCxn id="527" idx="2"/>
            <a:endCxn id="530" idx="6"/>
          </p:cNvCxnSpPr>
          <p:nvPr/>
        </p:nvCxnSpPr>
        <p:spPr>
          <a:xfrm flipH="1" rot="5400000">
            <a:off x="6605729" y="110638"/>
            <a:ext cx="116100" cy="2471400"/>
          </a:xfrm>
          <a:prstGeom prst="curvedConnector4">
            <a:avLst>
              <a:gd fmla="val -205103" name="adj1"/>
              <a:gd fmla="val 70034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</a:pPr>
            <a:r>
              <a:rPr lang="en"/>
              <a:t>Importing GEE Datasets</a:t>
            </a:r>
            <a:endParaRPr/>
          </a:p>
        </p:txBody>
      </p:sp>
      <p:sp>
        <p:nvSpPr>
          <p:cNvPr id="537" name="Google Shape;537;p59"/>
          <p:cNvSpPr txBox="1"/>
          <p:nvPr>
            <p:ph idx="1" type="body"/>
          </p:nvPr>
        </p:nvSpPr>
        <p:spPr>
          <a:xfrm>
            <a:off x="311700" y="981784"/>
            <a:ext cx="3625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Go to </a:t>
            </a:r>
            <a:r>
              <a:rPr lang="en">
                <a:uFill>
                  <a:noFill/>
                </a:uFill>
                <a:hlinkClick r:id="rId3"/>
              </a:rPr>
              <a:t>https://code.earthengine.google.com/</a:t>
            </a:r>
            <a:r>
              <a:rPr lang="en"/>
              <a:t> 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At the top of the page, use the search bar to search for datasets of interest (eg. “ESA WorldCover 10m v100”) 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Select the appropriate dataset and click “Import”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 asset will appear as a new table under “Imports” in the central panel. Rename the dataset.</a:t>
            </a:r>
            <a:endParaRPr/>
          </a:p>
        </p:txBody>
      </p:sp>
      <p:pic>
        <p:nvPicPr>
          <p:cNvPr id="538" name="Google Shape;53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9007" y="1268016"/>
            <a:ext cx="3957056" cy="253901"/>
          </a:xfrm>
          <a:prstGeom prst="rect">
            <a:avLst/>
          </a:prstGeom>
          <a:noFill/>
          <a:ln cap="flat" cmpd="sng" w="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39" name="Google Shape;539;p59"/>
          <p:cNvCxnSpPr>
            <a:stCxn id="538" idx="2"/>
            <a:endCxn id="540" idx="0"/>
          </p:cNvCxnSpPr>
          <p:nvPr/>
        </p:nvCxnSpPr>
        <p:spPr>
          <a:xfrm flipH="1">
            <a:off x="6710535" y="1521917"/>
            <a:ext cx="387000" cy="250200"/>
          </a:xfrm>
          <a:prstGeom prst="straightConnector1">
            <a:avLst/>
          </a:prstGeom>
          <a:noFill/>
          <a:ln cap="flat" cmpd="sng" w="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41" name="Google Shape;541;p59"/>
          <p:cNvPicPr preferRelativeResize="0"/>
          <p:nvPr/>
        </p:nvPicPr>
        <p:blipFill rotWithShape="1">
          <a:blip r:embed="rId5">
            <a:alphaModFix/>
          </a:blip>
          <a:srcRect b="0" l="13389" r="0" t="0"/>
          <a:stretch/>
        </p:blipFill>
        <p:spPr>
          <a:xfrm>
            <a:off x="4221774" y="1934500"/>
            <a:ext cx="4751601" cy="3107499"/>
          </a:xfrm>
          <a:prstGeom prst="rect">
            <a:avLst/>
          </a:prstGeom>
          <a:noFill/>
          <a:ln cap="flat" cmpd="sng" w="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2" name="Google Shape;542;p59"/>
          <p:cNvSpPr txBox="1"/>
          <p:nvPr/>
        </p:nvSpPr>
        <p:spPr>
          <a:xfrm>
            <a:off x="145950" y="3604175"/>
            <a:ext cx="3957000" cy="13914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var visualization = {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bands: ['Map'],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};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Map.addLayer(imageCollection, visualization, 'ESA WorldCover 10m v100')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0"/>
          <p:cNvSpPr txBox="1"/>
          <p:nvPr>
            <p:ph type="title"/>
          </p:nvPr>
        </p:nvSpPr>
        <p:spPr>
          <a:xfrm>
            <a:off x="778100" y="64175"/>
            <a:ext cx="6458100" cy="41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Collection in GEE</a:t>
            </a:r>
            <a:endParaRPr/>
          </a:p>
        </p:txBody>
      </p:sp>
      <p:sp>
        <p:nvSpPr>
          <p:cNvPr id="548" name="Google Shape;548;p60"/>
          <p:cNvSpPr txBox="1"/>
          <p:nvPr>
            <p:ph idx="1" type="body"/>
          </p:nvPr>
        </p:nvSpPr>
        <p:spPr>
          <a:xfrm>
            <a:off x="468500" y="705900"/>
            <a:ext cx="8115300" cy="4437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sample template for loading the collection:</a:t>
            </a:r>
            <a:endParaRPr/>
          </a:p>
          <a:p>
            <a:pPr indent="0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/>
              <a:t>var collection = ee.ImageCollection("DATASET_NAME")</a:t>
            </a:r>
            <a:endParaRPr/>
          </a:p>
          <a:p>
            <a:pPr indent="0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/>
              <a:t>                  .filterDate(START_DATE, END_DATE) // filter by date</a:t>
            </a:r>
            <a:endParaRPr/>
          </a:p>
          <a:p>
            <a:pPr indent="0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/>
              <a:t>                  .filterBounds(ROI) // filter by ROI</a:t>
            </a:r>
            <a:endParaRPr/>
          </a:p>
          <a:p>
            <a:pPr indent="0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/>
              <a:t>                  .filter(ee.Filter.lt(METADATA_FIELD, THRESHOLD_VALUE));</a:t>
            </a:r>
            <a:endParaRPr/>
          </a:p>
          <a:p>
            <a:pPr indent="-342900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</a:t>
            </a:r>
            <a:endParaRPr/>
          </a:p>
          <a:p>
            <a:pPr indent="0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/>
              <a:t>var roi = ee.Geometry.Point([76.4910, 9.0886]) // Example: Amritapuri</a:t>
            </a:r>
            <a:endParaRPr/>
          </a:p>
          <a:p>
            <a:pPr indent="0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/>
              <a:t>            .buffer(5000); // 5 KM buffer</a:t>
            </a:r>
            <a:endParaRPr/>
          </a:p>
          <a:p>
            <a:pPr indent="0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/>
              <a:t>var collection = ee.ImageCollection("COPERNICUS/S2_SR")</a:t>
            </a:r>
            <a:endParaRPr/>
          </a:p>
          <a:p>
            <a:pPr indent="0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/>
              <a:t>                  .filterDate(startDate, endDate)</a:t>
            </a:r>
            <a:endParaRPr/>
          </a:p>
          <a:p>
            <a:pPr indent="0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/>
              <a:t>                  .filterBounds(roi)</a:t>
            </a:r>
            <a:endParaRPr/>
          </a:p>
          <a:p>
            <a:pPr indent="0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/>
              <a:t>                  .filter(ee.Filter.lt('CLOUDY_PIXEL_PERCENTAGE', 20));</a:t>
            </a:r>
            <a:endParaRPr/>
          </a:p>
          <a:p>
            <a:pPr indent="0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Exporting Options</a:t>
            </a:r>
            <a:endParaRPr/>
          </a:p>
        </p:txBody>
      </p:sp>
      <p:sp>
        <p:nvSpPr>
          <p:cNvPr id="554" name="Google Shape;554;p61"/>
          <p:cNvSpPr txBox="1"/>
          <p:nvPr>
            <p:ph idx="4294967295" type="body"/>
          </p:nvPr>
        </p:nvSpPr>
        <p:spPr>
          <a:xfrm>
            <a:off x="514350" y="944500"/>
            <a:ext cx="8115300" cy="39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 to export an </a:t>
            </a:r>
            <a:r>
              <a:rPr lang="en"/>
              <a:t>image</a:t>
            </a:r>
            <a:r>
              <a:rPr lang="en"/>
              <a:t> to google drive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Export.image.toDrive({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image: IMAGE_OBJECT,                    // The ee.Image you want to export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description: "EXPORT_NAME",        // Task name shown in Tasks tab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folder: "FOLDER_NAME",                 // (Optional) Google Drive folder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fileNamePrefix: "FILE_NAME",       // (Optional) file name prefix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region: ROI,                                      // ee.Geometry (area to export)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scale: SCALE_IN_METERS,          // e.g., 10 for Sentinel-2, 30 for Landsat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crs: "PROJECTION",     // (Optional) coordinate system, e.</a:t>
            </a:r>
            <a:r>
              <a:rPr lang="en"/>
              <a:t>g. </a:t>
            </a:r>
            <a:r>
              <a:rPr lang="en"/>
              <a:t>"EPSG:4326"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fileFormat: "FORMAT",                // Output format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maxPixels: 1e13                         // Increase if large export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});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2"/>
          <p:cNvSpPr txBox="1"/>
          <p:nvPr>
            <p:ph idx="1" type="body"/>
          </p:nvPr>
        </p:nvSpPr>
        <p:spPr>
          <a:xfrm>
            <a:off x="514350" y="217803"/>
            <a:ext cx="8115300" cy="4707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Example: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Export.image.toDrive({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image: composite,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description: "Sentinel2_Export",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folder: "GEE_Exports",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fileNamePrefix: "Amritapuri_S2",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region: roi,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scale: 10,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fileFormat: "GeoTIFF"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});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Supported fileFormat options for export to drive: GeoTIFF, TFRecord.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If you’re exporting tables (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Export.table.toDrive()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), then you can also use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"CSV"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"SHP"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"GeoJSON"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"KML"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560" name="Google Shape;560;p62" title="Screenshot 2025-08-30 at 6.11.3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12348"/>
            <a:ext cx="4088925" cy="19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9318" y="0"/>
            <a:ext cx="964692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Cloud Storage</a:t>
            </a:r>
            <a:endParaRPr/>
          </a:p>
        </p:txBody>
      </p:sp>
      <p:sp>
        <p:nvSpPr>
          <p:cNvPr id="567" name="Google Shape;567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2194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6666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Export to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Google Cloud Storage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Export.image.toCloudStorage({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image: composite,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description: 'Sentinel2_CloudExport',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bucket: 'your-bucket-name',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scale: 10,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region: roi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});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Google Shape;56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2550" y="1905525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4"/>
          <p:cNvSpPr txBox="1"/>
          <p:nvPr>
            <p:ph idx="1" type="body"/>
          </p:nvPr>
        </p:nvSpPr>
        <p:spPr>
          <a:xfrm>
            <a:off x="514350" y="513425"/>
            <a:ext cx="8115300" cy="4150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Export to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Earth Engine Asset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Export.image.toAsset({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image: composite,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description: 'Sentinel2_Asset',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assetId: 'users/your_username/sentinel2_amritapuri',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scale: 10,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region: roi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});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835" y="1117823"/>
            <a:ext cx="1926771" cy="18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5" y="1275"/>
            <a:ext cx="8370002" cy="2805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475" y="3733324"/>
            <a:ext cx="8551821" cy="137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200" y="3085541"/>
            <a:ext cx="2519997" cy="65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5" y="31124"/>
            <a:ext cx="1800001" cy="578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Reduction in GEE means summarizing many values into fewer values using a statistical function (like mean, max, sum, etc.).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Various ways of reducing in GEE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67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ImageCollection reduction → Combine multiple images over time into one</a:t>
            </a:r>
            <a:endParaRPr sz="1500"/>
          </a:p>
          <a:p>
            <a:pPr indent="-3167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Image reduction → Summarize pixel values in a region</a:t>
            </a:r>
            <a:endParaRPr sz="1500"/>
          </a:p>
          <a:p>
            <a:pPr indent="-31670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FeatureCollection reduction → Summarize attributes across features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var reducedImage = image.reduceRegion({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reducer: ee.Reducer.mean(),  // can be mean, max, min, median etc.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geometry: roi,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scale: 30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});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var reducedCollection = collection.reduce(ee.Reducer.mean());</a:t>
            </a:r>
            <a:endParaRPr sz="1500"/>
          </a:p>
        </p:txBody>
      </p:sp>
      <p:sp>
        <p:nvSpPr>
          <p:cNvPr id="580" name="Google Shape;580;p65"/>
          <p:cNvSpPr txBox="1"/>
          <p:nvPr/>
        </p:nvSpPr>
        <p:spPr>
          <a:xfrm>
            <a:off x="311700" y="801875"/>
            <a:ext cx="803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581" name="Google Shape;58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Reduction on Data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50" y="42862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6"/>
          <p:cNvSpPr txBox="1"/>
          <p:nvPr/>
        </p:nvSpPr>
        <p:spPr>
          <a:xfrm>
            <a:off x="868450" y="2957525"/>
            <a:ext cx="17775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Image Collection reduction to composite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8" name="Google Shape;58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6550" y="1211350"/>
            <a:ext cx="4648200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6"/>
          <p:cNvSpPr txBox="1"/>
          <p:nvPr/>
        </p:nvSpPr>
        <p:spPr>
          <a:xfrm>
            <a:off x="4084250" y="2479600"/>
            <a:ext cx="31506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Image reduction to scalar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Studies</a:t>
            </a:r>
            <a:endParaRPr/>
          </a:p>
        </p:txBody>
      </p:sp>
      <p:sp>
        <p:nvSpPr>
          <p:cNvPr id="595" name="Google Shape;595;p67"/>
          <p:cNvSpPr txBox="1"/>
          <p:nvPr/>
        </p:nvSpPr>
        <p:spPr>
          <a:xfrm>
            <a:off x="2262000" y="3317050"/>
            <a:ext cx="46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https://github.com/praveenpankaj/icsrf-geoai-tutorial/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6" name="Google Shape;59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00" y="4041650"/>
            <a:ext cx="1828803" cy="1029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NDVI Estimation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Normalized Difference Vegetation Index</a:t>
            </a:r>
            <a:endParaRPr/>
          </a:p>
        </p:txBody>
      </p:sp>
      <p:pic>
        <p:nvPicPr>
          <p:cNvPr id="607" name="Google Shape;60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900" y="1265625"/>
            <a:ext cx="378515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NDVI Estimation</a:t>
            </a:r>
            <a:endParaRPr/>
          </a:p>
        </p:txBody>
      </p:sp>
      <p:pic>
        <p:nvPicPr>
          <p:cNvPr id="613" name="Google Shape;61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13" y="1381250"/>
            <a:ext cx="2534717" cy="1645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376" y="1381250"/>
            <a:ext cx="3875825" cy="297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570" y="3229300"/>
            <a:ext cx="2530602" cy="164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Github Repo Code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626" name="Google Shape;626;p72"/>
          <p:cNvSpPr txBox="1"/>
          <p:nvPr/>
        </p:nvSpPr>
        <p:spPr>
          <a:xfrm>
            <a:off x="2609100" y="3334175"/>
            <a:ext cx="3925800" cy="9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praveenpankaj@ieee.org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035275" y="1913475"/>
            <a:ext cx="70158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Just 12 plants provide 75% of the world’s nutrition!</a:t>
            </a:r>
            <a:endParaRPr/>
          </a:p>
        </p:txBody>
      </p:sp>
      <p:pic>
        <p:nvPicPr>
          <p:cNvPr id="102" name="Google Shape;1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5025" y="1691925"/>
            <a:ext cx="720000" cy="7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04775">
              <a:srgbClr val="434343">
                <a:alpha val="50000"/>
              </a:srgbClr>
            </a:outerShdw>
          </a:effectLst>
        </p:spPr>
      </p:pic>
      <p:sp>
        <p:nvSpPr>
          <p:cNvPr id="103" name="Google Shape;103;p21"/>
          <p:cNvSpPr txBox="1"/>
          <p:nvPr>
            <p:ph type="title"/>
          </p:nvPr>
        </p:nvSpPr>
        <p:spPr>
          <a:xfrm>
            <a:off x="324425" y="97350"/>
            <a:ext cx="8520600" cy="8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Biodiversity Loss and Climate Change threatens food security</a:t>
            </a:r>
            <a:endParaRPr/>
          </a:p>
        </p:txBody>
      </p:sp>
      <p:grpSp>
        <p:nvGrpSpPr>
          <p:cNvPr id="104" name="Google Shape;104;p21"/>
          <p:cNvGrpSpPr/>
          <p:nvPr/>
        </p:nvGrpSpPr>
        <p:grpSpPr>
          <a:xfrm>
            <a:off x="57875" y="859873"/>
            <a:ext cx="8970600" cy="900000"/>
            <a:chOff x="208625" y="858573"/>
            <a:chExt cx="8970600" cy="900000"/>
          </a:xfrm>
        </p:grpSpPr>
        <p:pic>
          <p:nvPicPr>
            <p:cNvPr id="105" name="Google Shape;10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8625" y="858573"/>
              <a:ext cx="900000" cy="900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2700000" dist="104775">
                <a:srgbClr val="434343">
                  <a:alpha val="50000"/>
                </a:srgbClr>
              </a:outerShdw>
            </a:effectLst>
          </p:spPr>
        </p:pic>
        <p:sp>
          <p:nvSpPr>
            <p:cNvPr id="106" name="Google Shape;106;p21"/>
            <p:cNvSpPr txBox="1"/>
            <p:nvPr/>
          </p:nvSpPr>
          <p:spPr>
            <a:xfrm>
              <a:off x="1261925" y="925175"/>
              <a:ext cx="7917300" cy="7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6"/>
                </a:rPr>
                <a:t>Monocultures and intensification has eroded genetic diversity, and increased vulnerability to diseases, pests, and climate shocks</a:t>
              </a:r>
              <a:r>
                <a:rPr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endParaRPr/>
            </a:p>
          </p:txBody>
        </p:sp>
      </p:grpSp>
      <p:grpSp>
        <p:nvGrpSpPr>
          <p:cNvPr id="107" name="Google Shape;107;p21"/>
          <p:cNvGrpSpPr/>
          <p:nvPr/>
        </p:nvGrpSpPr>
        <p:grpSpPr>
          <a:xfrm>
            <a:off x="51300" y="2521877"/>
            <a:ext cx="8839200" cy="900000"/>
            <a:chOff x="-558300" y="2217077"/>
            <a:chExt cx="8839200" cy="900000"/>
          </a:xfrm>
        </p:grpSpPr>
        <p:pic>
          <p:nvPicPr>
            <p:cNvPr id="108" name="Google Shape;108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-558300" y="2217077"/>
              <a:ext cx="900000" cy="900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2700000" dist="104775">
                <a:srgbClr val="434343">
                  <a:alpha val="50000"/>
                </a:srgbClr>
              </a:outerShdw>
            </a:effectLst>
          </p:spPr>
        </p:pic>
        <p:sp>
          <p:nvSpPr>
            <p:cNvPr id="109" name="Google Shape;109;p21"/>
            <p:cNvSpPr txBox="1"/>
            <p:nvPr/>
          </p:nvSpPr>
          <p:spPr>
            <a:xfrm>
              <a:off x="430200" y="2276925"/>
              <a:ext cx="7850700" cy="7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8"/>
                </a:rPr>
                <a:t>75% of global food crops depend on pollinators</a:t>
              </a:r>
              <a:r>
                <a:rPr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r>
                <a:rPr lang="en" sz="18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9"/>
                </a:rPr>
                <a:t>Populations are declining due to climate, habitat loss and pesticides.</a:t>
              </a:r>
              <a:endPara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" name="Google Shape;110;p21"/>
          <p:cNvGrpSpPr/>
          <p:nvPr/>
        </p:nvGrpSpPr>
        <p:grpSpPr>
          <a:xfrm>
            <a:off x="57875" y="3288075"/>
            <a:ext cx="9028475" cy="942650"/>
            <a:chOff x="57875" y="3288075"/>
            <a:chExt cx="9028475" cy="942650"/>
          </a:xfrm>
        </p:grpSpPr>
        <p:sp>
          <p:nvSpPr>
            <p:cNvPr id="111" name="Google Shape;111;p21"/>
            <p:cNvSpPr txBox="1"/>
            <p:nvPr/>
          </p:nvSpPr>
          <p:spPr>
            <a:xfrm>
              <a:off x="57875" y="3450425"/>
              <a:ext cx="8044500" cy="7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8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10"/>
                </a:rPr>
                <a:t>~One-third of the topsoil in the Corn Belt has been lost</a:t>
              </a:r>
              <a:r>
                <a:rPr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r>
                <a:rPr lang="en" sz="18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11"/>
                </a:rPr>
                <a:t>Globally, ~ 33% soils are moderately to highly degraded</a:t>
              </a:r>
              <a:r>
                <a:rPr lang="en" sz="18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. (Slide 5)</a:t>
              </a:r>
              <a:endPara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12" name="Google Shape;112;p2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186350" y="3288075"/>
              <a:ext cx="900000" cy="900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2700000" dist="104775">
                <a:srgbClr val="434343">
                  <a:alpha val="50000"/>
                </a:srgbClr>
              </a:outerShdw>
            </a:effectLst>
          </p:spPr>
        </p:pic>
      </p:grpSp>
      <p:pic>
        <p:nvPicPr>
          <p:cNvPr id="113" name="Google Shape;113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475" y="4230725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1185425" y="4279875"/>
            <a:ext cx="7850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With climate change,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14"/>
              </a:rPr>
              <a:t>many existing agriculture lands will become unsuitable to grow crops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(Slide 6).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139025" y="445025"/>
            <a:ext cx="869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Extent of soil loss and impact across the US Corn Belt</a:t>
            </a:r>
            <a:endParaRPr/>
          </a:p>
        </p:txBody>
      </p:sp>
      <p:pic>
        <p:nvPicPr>
          <p:cNvPr id="120" name="Google Shape;120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50000" l="0" r="50362" t="0"/>
          <a:stretch/>
        </p:blipFill>
        <p:spPr>
          <a:xfrm>
            <a:off x="15225" y="1262437"/>
            <a:ext cx="2254301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>
            <a:hlinkClick r:id="rId5"/>
          </p:cNvPr>
          <p:cNvPicPr preferRelativeResize="0"/>
          <p:nvPr/>
        </p:nvPicPr>
        <p:blipFill rotWithShape="1">
          <a:blip r:embed="rId4">
            <a:alphaModFix/>
          </a:blip>
          <a:srcRect b="0" l="50362" r="0" t="50000"/>
          <a:stretch/>
        </p:blipFill>
        <p:spPr>
          <a:xfrm>
            <a:off x="6838425" y="1232575"/>
            <a:ext cx="2254301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>
            <a:hlinkClick r:id="rId6"/>
          </p:cNvPr>
          <p:cNvPicPr preferRelativeResize="0"/>
          <p:nvPr/>
        </p:nvPicPr>
        <p:blipFill rotWithShape="1">
          <a:blip r:embed="rId4">
            <a:alphaModFix/>
          </a:blip>
          <a:srcRect b="0" l="29" r="50332" t="50000"/>
          <a:stretch/>
        </p:blipFill>
        <p:spPr>
          <a:xfrm>
            <a:off x="4589496" y="1260378"/>
            <a:ext cx="2254301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>
            <a:hlinkClick r:id="rId7"/>
          </p:cNvPr>
          <p:cNvPicPr preferRelativeResize="0"/>
          <p:nvPr/>
        </p:nvPicPr>
        <p:blipFill rotWithShape="1">
          <a:blip r:embed="rId4">
            <a:alphaModFix/>
          </a:blip>
          <a:srcRect b="50320" l="50362" r="0" t="-320"/>
          <a:stretch/>
        </p:blipFill>
        <p:spPr>
          <a:xfrm>
            <a:off x="2269525" y="1239525"/>
            <a:ext cx="2254301" cy="2571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22"/>
          <p:cNvGrpSpPr/>
          <p:nvPr/>
        </p:nvGrpSpPr>
        <p:grpSpPr>
          <a:xfrm>
            <a:off x="73100" y="3834188"/>
            <a:ext cx="8842200" cy="1293812"/>
            <a:chOff x="149300" y="3834188"/>
            <a:chExt cx="8842200" cy="1293812"/>
          </a:xfrm>
        </p:grpSpPr>
        <p:sp>
          <p:nvSpPr>
            <p:cNvPr id="125" name="Google Shape;125;p22"/>
            <p:cNvSpPr txBox="1"/>
            <p:nvPr/>
          </p:nvSpPr>
          <p:spPr>
            <a:xfrm>
              <a:off x="149300" y="4512400"/>
              <a:ext cx="8842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(A) Aggregated percent A-horizon loss (black text) and annual economic losses expressed in millions of dollars (M) and as a percentage relative to uneroded soils (green text) for each state within the region.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26" name="Google Shape;126;p22"/>
            <p:cNvCxnSpPr/>
            <p:nvPr/>
          </p:nvCxnSpPr>
          <p:spPr>
            <a:xfrm flipH="1" rot="-5400000">
              <a:off x="342725" y="3948038"/>
              <a:ext cx="688500" cy="4608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127" name="Google Shape;127;p22"/>
          <p:cNvSpPr txBox="1"/>
          <p:nvPr/>
        </p:nvSpPr>
        <p:spPr>
          <a:xfrm>
            <a:off x="2465150" y="3864700"/>
            <a:ext cx="6627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(B) Loss of the topmost layer of soil containing the highest concentration of organic matter, nutrients, and biological activity, (C) loss in yield and (D) revenue loss per farm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8" name="Google Shape;128;p22"/>
          <p:cNvCxnSpPr/>
          <p:nvPr/>
        </p:nvCxnSpPr>
        <p:spPr>
          <a:xfrm>
            <a:off x="2349625" y="3811288"/>
            <a:ext cx="422700" cy="368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in Crop Growing Suitability</a:t>
            </a:r>
            <a:endParaRPr/>
          </a:p>
        </p:txBody>
      </p:sp>
      <p:pic>
        <p:nvPicPr>
          <p:cNvPr id="134" name="Google Shape;134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1176" l="5681" r="1930" t="8650"/>
          <a:stretch/>
        </p:blipFill>
        <p:spPr>
          <a:xfrm>
            <a:off x="1332000" y="1106175"/>
            <a:ext cx="6480000" cy="3369600"/>
          </a:xfrm>
          <a:prstGeom prst="roundRect">
            <a:avLst>
              <a:gd fmla="val 13192" name="adj"/>
            </a:avLst>
          </a:prstGeom>
          <a:noFill/>
          <a:ln>
            <a:noFill/>
          </a:ln>
          <a:effectLst>
            <a:outerShdw blurRad="57150" rotWithShape="0" algn="bl" dir="2700000" dist="104775">
              <a:srgbClr val="434343">
                <a:alpha val="50000"/>
              </a:srgbClr>
            </a:outerShdw>
          </a:effectLst>
        </p:spPr>
      </p:pic>
      <p:sp>
        <p:nvSpPr>
          <p:cNvPr id="135" name="Google Shape;135;p23"/>
          <p:cNvSpPr txBox="1"/>
          <p:nvPr/>
        </p:nvSpPr>
        <p:spPr>
          <a:xfrm>
            <a:off x="0" y="4475775"/>
            <a:ext cx="908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Shifts in land areas suitable for rainfed wheat for a high-emission/high-temperature scenario to the 2080s (RCP 8.5), leading to a 4.2 °C temperature increase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0" y="1955450"/>
            <a:ext cx="9144000" cy="1037100"/>
          </a:xfrm>
          <a:prstGeom prst="rect">
            <a:avLst/>
          </a:prstGeom>
          <a:solidFill>
            <a:srgbClr val="FFFFFF">
              <a:alpha val="64560"/>
            </a:srgbClr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We cannot change the past but we can create a better future!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